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2" r:id="rId5"/>
    <p:sldId id="293" r:id="rId6"/>
    <p:sldId id="262" r:id="rId7"/>
    <p:sldId id="263" r:id="rId8"/>
    <p:sldId id="268" r:id="rId9"/>
    <p:sldId id="264" r:id="rId10"/>
    <p:sldId id="265" r:id="rId11"/>
    <p:sldId id="266" r:id="rId12"/>
    <p:sldId id="283" r:id="rId13"/>
    <p:sldId id="270" r:id="rId14"/>
    <p:sldId id="291" r:id="rId15"/>
    <p:sldId id="284" r:id="rId16"/>
    <p:sldId id="285" r:id="rId17"/>
    <p:sldId id="286" r:id="rId18"/>
    <p:sldId id="288" r:id="rId19"/>
    <p:sldId id="290" r:id="rId20"/>
    <p:sldId id="276" r:id="rId21"/>
    <p:sldId id="287" r:id="rId22"/>
    <p:sldId id="28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4E682-719A-4513-B93E-B2BF2B5A9AE1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2D57-595E-445F-9987-E86013992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f99560f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2bf99560f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71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C0104-85EA-496E-AFCE-825103F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C05824-669F-40CF-9229-F94223324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96EC9-AD5C-4050-B3C4-1C0E912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5BA05-D84C-41EB-8116-C90E4342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654CC2-6F73-48F9-843C-79641223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09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0C38A-6B83-46C3-941B-DF6CBA69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ECD4FF-6607-45BF-A000-1BA985F21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A0A31-94ED-4B8A-90E9-7C40EA6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EA6FD-C8B3-4F88-9CA2-C3BB2E30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5FB75-954F-4CED-9791-59AC2678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1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B152C3-EA0E-4371-AABF-3DC12474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2B9EC6-7DDD-4E79-8D09-57ACA6D27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237E67-45FB-40C2-AE71-A822C892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B9A27-8F06-4B3F-9834-15FFFFE5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2AFBA1-A0A4-4E3D-989E-EE9EF81B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8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99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94478" y="2584195"/>
            <a:ext cx="19837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57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4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4D7FE-B6DF-486C-A299-097D5919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4A8-429D-4221-B3B5-336BA533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1681AF-AC6D-4C2C-BD5B-EBD4AB24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9ABF9-D424-4E05-A08B-2A7A746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7D66D-EA06-40A9-903C-2B1800CC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9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91395-3194-4440-82B4-18F20314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0DDB4-9587-4831-9284-0C4E07DA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F0EAB-6B27-4AE2-885F-B26802EF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190727-B209-4BC9-9715-BAB2028E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CF1AD-AE10-4B07-A774-AEB3C96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0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7B4BE-6D01-43F8-9E90-D9B703A7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6A7AD-ACEA-4997-B0B2-72660E16F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641B-A71C-4EA1-9399-4AFD817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970B67-91F3-469F-BF6B-478AA802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3AE972-D4B7-423D-B826-DE214CA6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E055E4-F52D-4C26-A5A5-32CA08E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83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CF509-5BC2-476F-B7A0-FD37B753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66BE0E-F075-42A7-9368-A977C3048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5E9DE9-2BEB-4C7D-B2E9-72C4C4EC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9F79A-5166-4455-B478-B42CE9B6C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38B527-84E9-4269-8421-01E82614A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D09EB4-B60E-4B0F-8805-E4638400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E77DA3F-CAB3-4887-BF8C-9F2DC0C4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0F78C0-902B-4E25-ACD2-4DE1C514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51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CC21-6729-4E64-A1F3-E9EC8A30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7A836F-DE8E-49D1-9FE0-08ED882D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4479E0-104E-4687-819A-EAE11B27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CCC8F2-0EA6-4DE1-B768-D34D3E1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4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0A922B-1CA3-42BF-A640-02C9FF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880CF7-597E-4428-9747-93FC6286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51E47B-4D7C-4FCB-B26F-85E1F63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6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4907C-D5C5-4329-9F73-08F0B015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74E2A-FFBC-4ECB-892B-50338863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D7B42-787D-4AA4-A9AC-E274550EB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A14B76-F0A9-404D-BCDE-E3C66132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5F4A78-CA42-4B79-953A-DF8D3305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F3BE8E-4763-464F-89E9-FE5198FE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58AA3-22CA-48BB-A0BE-4BB74688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7E888C-5D4D-454B-B6E4-4398C80EA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959C7C-BC92-4251-B38F-150F3C19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8DA034-56BA-46C8-9B87-DE3CBCC4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A05031-D06D-48EB-AF47-3F2AAAFA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EC2A08-965D-4106-B6C2-39F6A99A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8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FECB4-B9AC-406E-913F-42FFEE01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B81D6-AE02-4309-AA53-AAFCFAC51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8D756-C13B-4AC2-A0CE-646128F86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C5D71-B42E-471B-8392-8FB1E3353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EF60D2-B33E-4CCB-AC4F-DD9C20E2F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5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707" y="917598"/>
            <a:ext cx="2723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E5496"/>
                </a:solidFill>
                <a:latin typeface="Calibri Light"/>
                <a:cs typeface="Calibri Light"/>
              </a:rPr>
              <a:t>Рассматриваемая</a:t>
            </a:r>
            <a:r>
              <a:rPr sz="2200" spc="-25" dirty="0">
                <a:solidFill>
                  <a:srgbClr val="2E5496"/>
                </a:solidFill>
                <a:latin typeface="Calibri Light"/>
                <a:cs typeface="Calibri Light"/>
              </a:rPr>
              <a:t> </a:t>
            </a:r>
            <a:r>
              <a:rPr sz="2200" spc="-20" dirty="0">
                <a:solidFill>
                  <a:srgbClr val="2E5496"/>
                </a:solidFill>
                <a:latin typeface="Calibri Light"/>
                <a:cs typeface="Calibri Light"/>
              </a:rPr>
              <a:t>тема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2707" y="1707073"/>
            <a:ext cx="8961120" cy="2133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lang="ru-RU" spc="-10" dirty="0">
                <a:solidFill>
                  <a:srgbClr val="000000"/>
                </a:solidFill>
              </a:rPr>
              <a:t>Мониторинга перемещения мебели и техники в общественных учреждениях с помощью технологии глубокого обучения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82936" y="5075682"/>
            <a:ext cx="815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Авторы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5936" y="5635244"/>
            <a:ext cx="3324819" cy="64633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Архаров Никита Михайлович</a:t>
            </a:r>
          </a:p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Голышев Алексей Витальевич</a:t>
            </a:r>
            <a:endParaRPr sz="2000" dirty="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3375" y="5075682"/>
            <a:ext cx="1668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Преподаватель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3375" y="5635244"/>
            <a:ext cx="3144520" cy="6102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sz="2000" dirty="0">
                <a:latin typeface="Calibri Light"/>
                <a:cs typeface="Calibri Light"/>
              </a:rPr>
              <a:t>Васендина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Ирина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Сергеевна, </a:t>
            </a:r>
            <a:r>
              <a:rPr sz="2000" dirty="0">
                <a:latin typeface="Calibri Light"/>
                <a:cs typeface="Calibri Light"/>
              </a:rPr>
              <a:t>к.т.н.,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доцент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кафедры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ИСиТ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4010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4645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72437"/>
            <a:ext cx="4290695" cy="36926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libri Light"/>
                <a:cs typeface="Calibri Light"/>
              </a:rPr>
              <a:t>Источник:</a:t>
            </a:r>
            <a:endParaRPr sz="24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14999"/>
              </a:lnSpc>
              <a:spcBef>
                <a:spcPts val="1995"/>
              </a:spcBef>
            </a:pPr>
            <a:r>
              <a:rPr lang="ru-RU" sz="2400" dirty="0">
                <a:latin typeface="Calibri Light"/>
                <a:cs typeface="Calibri Light"/>
              </a:rPr>
              <a:t>1858 изображений, собранных с камер видеонаблюдения, установленных в учебном заведении САФУ, в частности, в корпусе IT-парка. </a:t>
            </a:r>
            <a:endParaRPr sz="24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545"/>
              </a:spcBef>
            </a:pPr>
            <a:endParaRPr sz="24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2400" spc="-10" dirty="0" err="1">
                <a:latin typeface="Calibri Light"/>
                <a:cs typeface="Calibri Light"/>
              </a:rPr>
              <a:t>Разрешение</a:t>
            </a:r>
            <a:r>
              <a:rPr sz="2400" spc="-35" dirty="0">
                <a:latin typeface="Calibri Light"/>
                <a:cs typeface="Calibri Light"/>
              </a:rPr>
              <a:t> </a:t>
            </a:r>
            <a:r>
              <a:rPr lang="en-US" sz="2400" spc="-35" dirty="0">
                <a:latin typeface="Calibri Light"/>
                <a:cs typeface="Calibri Light"/>
              </a:rPr>
              <a:t>1920</a:t>
            </a:r>
            <a:r>
              <a:rPr sz="2400" spc="-10" dirty="0">
                <a:latin typeface="Calibri Light"/>
                <a:cs typeface="Calibri Light"/>
              </a:rPr>
              <a:t> </a:t>
            </a:r>
            <a:r>
              <a:rPr sz="2400" dirty="0">
                <a:latin typeface="Calibri Light"/>
                <a:cs typeface="Calibri Light"/>
              </a:rPr>
              <a:t>x</a:t>
            </a:r>
            <a:r>
              <a:rPr sz="2400" spc="-45" dirty="0">
                <a:latin typeface="Calibri Light"/>
                <a:cs typeface="Calibri Light"/>
              </a:rPr>
              <a:t> </a:t>
            </a:r>
            <a:r>
              <a:rPr lang="en-US" sz="2400" spc="-20" dirty="0">
                <a:latin typeface="Calibri Light"/>
                <a:cs typeface="Calibri Light"/>
              </a:rPr>
              <a:t>1080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718C1-6136-456C-9ED6-82B14C7681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6011" y="2399174"/>
            <a:ext cx="5400675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415C59-918D-4355-B1F9-23BDF75D68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2683" y="1544832"/>
            <a:ext cx="3254478" cy="45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916938" y="1621682"/>
            <a:ext cx="4828398" cy="460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Добавочный набор данных (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кресло (777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интерактивная доска (95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клавиатура (257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ноутбук (375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монитор (372 изображения);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системный блок (410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человек (450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стол (242 изображения).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1169280" y="5067116"/>
            <a:ext cx="5850952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Аугментация: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Rotation, Brightness, Noise, Blur.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сумме получилось 11260 изображений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F6D076-B20C-45FC-BF3C-08F43A6BC7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6688" y="1761388"/>
            <a:ext cx="9658623" cy="27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6049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Выбор модели</a:t>
            </a:r>
            <a:r>
              <a:rPr lang="en-US" spc="-20" dirty="0"/>
              <a:t>. YOLO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5126802"/>
            <a:ext cx="11088329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Модель YOLOv8x имеет самую высокую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(53.9), но при этом она является самой крупной и требует наибольшее количество операций (FLOPS). Модель YOLOv8n имеет самую низкую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(37.3) и наименьшее количество параметров и операций.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В данной задаче важна скорость обработки потока данных, поэтому было принято решение выбрать модель YOLOv8s.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45C892-378A-4593-8283-739FE8B09F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23" y="1751109"/>
            <a:ext cx="8473153" cy="31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28847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По завершению обучения были получены следующие результаты: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точность (</a:t>
            </a:r>
            <a:r>
              <a:rPr lang="ru-RU" sz="2000" spc="-20" dirty="0" err="1">
                <a:latin typeface="Calibri Light"/>
                <a:cs typeface="Calibri Light"/>
              </a:rPr>
              <a:t>precision</a:t>
            </a:r>
            <a:r>
              <a:rPr lang="ru-RU" sz="2000" spc="-20" dirty="0">
                <a:latin typeface="Calibri Light"/>
                <a:cs typeface="Calibri Light"/>
              </a:rPr>
              <a:t>) на тестовой выборке – 71,5%;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полнота (</a:t>
            </a:r>
            <a:r>
              <a:rPr lang="ru-RU" sz="2000" spc="-20" dirty="0" err="1">
                <a:latin typeface="Calibri Light"/>
                <a:cs typeface="Calibri Light"/>
              </a:rPr>
              <a:t>recall</a:t>
            </a:r>
            <a:r>
              <a:rPr lang="ru-RU" sz="2000" spc="-20" dirty="0">
                <a:latin typeface="Calibri Light"/>
                <a:cs typeface="Calibri Light"/>
              </a:rPr>
              <a:t>) на тестовой выборке – 75,5%;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средняя точность на наборе данных (mAP50) – 77,7%;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средняя точность при пороге </a:t>
            </a:r>
            <a:r>
              <a:rPr lang="ru-RU" sz="2000" spc="-20" dirty="0" err="1">
                <a:latin typeface="Calibri Light"/>
                <a:cs typeface="Calibri Light"/>
              </a:rPr>
              <a:t>IoU</a:t>
            </a:r>
            <a:r>
              <a:rPr lang="ru-RU" sz="2000" spc="-20" dirty="0">
                <a:latin typeface="Calibri Light"/>
                <a:cs typeface="Calibri Light"/>
              </a:rPr>
              <a:t> от 50% до 95% (mAP50-95) – 46,1%;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обработки (</a:t>
            </a:r>
            <a:r>
              <a:rPr lang="ru-RU" sz="2000" spc="-20" dirty="0" err="1">
                <a:latin typeface="Calibri Light"/>
                <a:cs typeface="Calibri Light"/>
              </a:rPr>
              <a:t>preprocess</a:t>
            </a:r>
            <a:r>
              <a:rPr lang="ru-RU" sz="2000" spc="-20" dirty="0">
                <a:latin typeface="Calibri Light"/>
                <a:cs typeface="Calibri Light"/>
              </a:rPr>
              <a:t>) одного изображения – 1,1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прогнозирования (</a:t>
            </a:r>
            <a:r>
              <a:rPr lang="ru-RU" sz="2000" spc="-20" dirty="0" err="1">
                <a:latin typeface="Calibri Light"/>
                <a:cs typeface="Calibri Light"/>
              </a:rPr>
              <a:t>inference</a:t>
            </a:r>
            <a:r>
              <a:rPr lang="ru-RU" sz="2000" spc="-20" dirty="0">
                <a:latin typeface="Calibri Light"/>
                <a:cs typeface="Calibri Light"/>
              </a:rPr>
              <a:t>) модели – 6,6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постобработки (</a:t>
            </a:r>
            <a:r>
              <a:rPr lang="ru-RU" sz="2000" spc="-20" dirty="0" err="1">
                <a:latin typeface="Calibri Light"/>
                <a:cs typeface="Calibri Light"/>
              </a:rPr>
              <a:t>postprocess</a:t>
            </a:r>
            <a:r>
              <a:rPr lang="ru-RU" sz="2000" spc="-20" dirty="0">
                <a:latin typeface="Calibri Light"/>
                <a:cs typeface="Calibri Light"/>
              </a:rPr>
              <a:t>) – 1,8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общее время распознавания 1 изображения – 42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05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ошибки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B48974-BB47-4A58-AC2C-139323FD28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" y="1553300"/>
            <a:ext cx="12093677" cy="486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17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метрик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F0C565-B0D9-4C44-BCA6-63914EEE64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" y="1887794"/>
            <a:ext cx="11957740" cy="4454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70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Таким образом, обученная модель YOLOv8s показала достаточно высокие метрики точности и полноты распознавания на тестовых данных. Модель способна работать в режиме, близком к реальному времени, обрабатывая около 25 кадров в секунду. </a:t>
            </a:r>
          </a:p>
        </p:txBody>
      </p:sp>
    </p:spTree>
    <p:extLst>
      <p:ext uri="{BB962C8B-B14F-4D97-AF65-F5344CB8AC3E}">
        <p14:creationId xmlns:p14="http://schemas.microsoft.com/office/powerpoint/2010/main" val="416333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База данных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A75263-4CD3-4B74-AF6E-DE9400EA93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4" y="1672815"/>
            <a:ext cx="9199792" cy="421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17F46A-FFC3-4CEB-8057-49E58609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361" y="2414139"/>
            <a:ext cx="1581371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Архитектура приложения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69BC57-E38A-43C7-A757-36F11D7C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71" y="1910805"/>
            <a:ext cx="6204154" cy="4308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09CC30-02C4-49E8-8651-E424C4CE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824" y="845574"/>
            <a:ext cx="2380223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721948"/>
            <a:ext cx="7089120" cy="471167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279"/>
              </a:lnSpc>
              <a:spcBef>
                <a:spcPts val="80"/>
              </a:spcBef>
            </a:pPr>
            <a:r>
              <a:rPr lang="ru-RU" sz="2600" dirty="0">
                <a:latin typeface="Calibri Light"/>
                <a:cs typeface="Calibri Light"/>
              </a:rPr>
              <a:t>При ручном учёте мебели существует ряд проблем</a:t>
            </a:r>
            <a:r>
              <a:rPr sz="2600" spc="-10" dirty="0">
                <a:latin typeface="Calibri Light"/>
                <a:cs typeface="Calibri Light"/>
              </a:rPr>
              <a:t>:</a:t>
            </a:r>
            <a:endParaRPr lang="ru-RU" sz="2600" spc="-10" dirty="0">
              <a:latin typeface="Calibri Light"/>
              <a:cs typeface="Calibri Light"/>
            </a:endParaRP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Ошибки человеческого фактора.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 err="1">
                <a:latin typeface="Calibri Light"/>
                <a:cs typeface="Calibri Light"/>
              </a:rPr>
              <a:t>Времязатратность</a:t>
            </a:r>
            <a:r>
              <a:rPr lang="ru-RU" sz="2600" dirty="0">
                <a:latin typeface="Calibri Light"/>
                <a:cs typeface="Calibri Light"/>
              </a:rPr>
              <a:t> и неэффективность процесса. 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масштабируемость и сложность обработки данных.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Невозможность быстрой реакции на изменения.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возможность анализа и отчётности. </a:t>
            </a:r>
            <a:endParaRPr sz="2600" dirty="0">
              <a:latin typeface="Calibri Light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7FA55-DE38-467E-BFC0-053A726C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2407" y="1833301"/>
            <a:ext cx="952500" cy="95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9BCD3-926E-4CD8-B9E2-9F19E16C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12" y="2241089"/>
            <a:ext cx="952500" cy="95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D98A6-89B9-4985-9D39-F8B32E1F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04611" y="1679155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E54263-302C-4CD5-8ED3-81A0D8A1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77732" y="1311668"/>
            <a:ext cx="687901" cy="6879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07224-6CC8-4BFA-9611-C2C5B9830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080862" y="1027668"/>
            <a:ext cx="881360" cy="8813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1CD8CD-712D-4CF1-A893-A7AC2545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567" y="4026303"/>
            <a:ext cx="1241590" cy="1241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F7525B-8B9B-4D04-87CC-25E092D91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877" y="3991011"/>
            <a:ext cx="881360" cy="8813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430EF0-3A0F-4DE1-BF67-E9EDCA67B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04447">
            <a:off x="8661285" y="3617530"/>
            <a:ext cx="817546" cy="8175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C4F364-1CBF-441C-8C51-FFCD92D46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3023">
            <a:off x="10646485" y="4018245"/>
            <a:ext cx="817546" cy="8175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70C845-8E01-458C-919E-807836EE9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986864">
            <a:off x="8559769" y="4367287"/>
            <a:ext cx="817546" cy="8175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949B78-5BA9-45BB-AC28-3C79878D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2718">
            <a:off x="10229118" y="4961188"/>
            <a:ext cx="817546" cy="8175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4488BC2-1809-4929-863B-27685A3A3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30371">
            <a:off x="10134286" y="3525894"/>
            <a:ext cx="817546" cy="81754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C19570-0E57-487B-9391-AF65F4359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44982">
            <a:off x="9289242" y="5142685"/>
            <a:ext cx="817546" cy="8175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Приложение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4525A-DB33-4FE0-8E1D-CA7A6462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1" y="1799303"/>
            <a:ext cx="3754453" cy="44913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E1BEF-719C-4DE9-933C-ACE36BB3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845" y="1795148"/>
            <a:ext cx="3754453" cy="44954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C85E00-C828-4BC1-B157-D7675951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439" y="1799047"/>
            <a:ext cx="3767425" cy="44954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8392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 err="1"/>
              <a:t>Приложение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9CE77-B0DC-43D3-A3A5-BC4BC9B7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260347"/>
            <a:ext cx="10075606" cy="51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1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8392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 err="1"/>
              <a:t>Приложение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7B6240-E13A-483B-9781-A6845089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" y="1762851"/>
            <a:ext cx="5920106" cy="32775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F048BC-C5A9-4EBB-93C8-04ABF995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2851"/>
            <a:ext cx="6020736" cy="32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931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Развитие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64336" y="1818322"/>
            <a:ext cx="10064750" cy="725170"/>
            <a:chOff x="1164336" y="1818322"/>
            <a:chExt cx="10064750" cy="725170"/>
          </a:xfrm>
        </p:grpSpPr>
        <p:sp>
          <p:nvSpPr>
            <p:cNvPr id="5" name="object 5"/>
            <p:cNvSpPr/>
            <p:nvPr/>
          </p:nvSpPr>
          <p:spPr>
            <a:xfrm>
              <a:off x="1164336" y="2036064"/>
              <a:ext cx="10064750" cy="289560"/>
            </a:xfrm>
            <a:custGeom>
              <a:avLst/>
              <a:gdLst/>
              <a:ahLst/>
              <a:cxnLst/>
              <a:rect l="l" t="t" r="r" b="b"/>
              <a:pathLst>
                <a:path w="10064750" h="289560">
                  <a:moveTo>
                    <a:pt x="9501505" y="0"/>
                  </a:moveTo>
                  <a:lnTo>
                    <a:pt x="9501505" y="72389"/>
                  </a:lnTo>
                  <a:lnTo>
                    <a:pt x="0" y="72389"/>
                  </a:lnTo>
                  <a:lnTo>
                    <a:pt x="0" y="217170"/>
                  </a:lnTo>
                  <a:lnTo>
                    <a:pt x="9501505" y="217170"/>
                  </a:lnTo>
                  <a:lnTo>
                    <a:pt x="9501505" y="289560"/>
                  </a:lnTo>
                  <a:lnTo>
                    <a:pt x="10064496" y="144780"/>
                  </a:lnTo>
                  <a:lnTo>
                    <a:pt x="9501505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348233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3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3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3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47023" y="2917647"/>
            <a:ext cx="30264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95"/>
              </a:spcBef>
            </a:pPr>
            <a:r>
              <a:rPr lang="ru-RU" sz="2800" spc="-10" dirty="0">
                <a:latin typeface="Calibri Light"/>
                <a:cs typeface="Calibri Light"/>
              </a:rPr>
              <a:t>Интеграция в камеры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52" y="2855874"/>
            <a:ext cx="3223260" cy="850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7390" marR="5080" indent="-695325" algn="ctr">
              <a:lnSpc>
                <a:spcPct val="115100"/>
              </a:lnSpc>
              <a:spcBef>
                <a:spcPts val="100"/>
              </a:spcBef>
            </a:pPr>
            <a:r>
              <a:rPr lang="ru-RU" sz="2400" dirty="0">
                <a:latin typeface="Calibri Light"/>
                <a:cs typeface="Calibri Light"/>
              </a:rPr>
              <a:t>Доработка алгоритма</a:t>
            </a:r>
          </a:p>
          <a:p>
            <a:pPr marL="707390" marR="5080" indent="-695325" algn="ctr">
              <a:lnSpc>
                <a:spcPct val="115100"/>
              </a:lnSpc>
              <a:spcBef>
                <a:spcPts val="100"/>
              </a:spcBef>
            </a:pPr>
            <a:r>
              <a:rPr lang="ru-RU" sz="2400" dirty="0">
                <a:latin typeface="Calibri Light"/>
                <a:cs typeface="Calibri Light"/>
              </a:rPr>
              <a:t>мониторинга</a:t>
            </a:r>
            <a:endParaRPr sz="2400" dirty="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2169" y="2758008"/>
            <a:ext cx="3691254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 marR="5080" indent="-108585" algn="ctr">
              <a:lnSpc>
                <a:spcPct val="100000"/>
              </a:lnSpc>
              <a:spcBef>
                <a:spcPts val="95"/>
              </a:spcBef>
            </a:pPr>
            <a:r>
              <a:rPr lang="ru-RU" sz="2800" dirty="0" err="1">
                <a:latin typeface="Calibri Light"/>
                <a:cs typeface="Calibri Light"/>
              </a:rPr>
              <a:t>Контейнеризировать</a:t>
            </a:r>
            <a:r>
              <a:rPr lang="ru-RU" sz="2800" dirty="0">
                <a:latin typeface="Calibri Light"/>
                <a:cs typeface="Calibri Light"/>
              </a:rPr>
              <a:t> отдельные модули архитектуры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2747" y="193217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26798" y="1800034"/>
            <a:ext cx="725170" cy="727075"/>
            <a:chOff x="5626798" y="1800034"/>
            <a:chExt cx="725170" cy="727075"/>
          </a:xfrm>
        </p:grpSpPr>
        <p:sp>
          <p:nvSpPr>
            <p:cNvPr id="13" name="object 13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348234" y="0"/>
                  </a:moveTo>
                  <a:lnTo>
                    <a:pt x="300990" y="3185"/>
                  </a:lnTo>
                  <a:lnTo>
                    <a:pt x="255675" y="12463"/>
                  </a:lnTo>
                  <a:lnTo>
                    <a:pt x="212705" y="27420"/>
                  </a:lnTo>
                  <a:lnTo>
                    <a:pt x="172494" y="47639"/>
                  </a:lnTo>
                  <a:lnTo>
                    <a:pt x="135458" y="72705"/>
                  </a:lnTo>
                  <a:lnTo>
                    <a:pt x="102012" y="102203"/>
                  </a:lnTo>
                  <a:lnTo>
                    <a:pt x="72573" y="135717"/>
                  </a:lnTo>
                  <a:lnTo>
                    <a:pt x="47554" y="172832"/>
                  </a:lnTo>
                  <a:lnTo>
                    <a:pt x="27372" y="213133"/>
                  </a:lnTo>
                  <a:lnTo>
                    <a:pt x="12442" y="256204"/>
                  </a:lnTo>
                  <a:lnTo>
                    <a:pt x="3179" y="301630"/>
                  </a:lnTo>
                  <a:lnTo>
                    <a:pt x="0" y="348995"/>
                  </a:lnTo>
                  <a:lnTo>
                    <a:pt x="3179" y="396361"/>
                  </a:lnTo>
                  <a:lnTo>
                    <a:pt x="12442" y="441787"/>
                  </a:lnTo>
                  <a:lnTo>
                    <a:pt x="27372" y="484858"/>
                  </a:lnTo>
                  <a:lnTo>
                    <a:pt x="47554" y="525159"/>
                  </a:lnTo>
                  <a:lnTo>
                    <a:pt x="72573" y="562274"/>
                  </a:lnTo>
                  <a:lnTo>
                    <a:pt x="102012" y="595788"/>
                  </a:lnTo>
                  <a:lnTo>
                    <a:pt x="135458" y="625286"/>
                  </a:lnTo>
                  <a:lnTo>
                    <a:pt x="172494" y="650352"/>
                  </a:lnTo>
                  <a:lnTo>
                    <a:pt x="212705" y="670571"/>
                  </a:lnTo>
                  <a:lnTo>
                    <a:pt x="255675" y="685528"/>
                  </a:lnTo>
                  <a:lnTo>
                    <a:pt x="300990" y="694806"/>
                  </a:lnTo>
                  <a:lnTo>
                    <a:pt x="348234" y="697991"/>
                  </a:lnTo>
                  <a:lnTo>
                    <a:pt x="395477" y="694806"/>
                  </a:lnTo>
                  <a:lnTo>
                    <a:pt x="440792" y="685528"/>
                  </a:lnTo>
                  <a:lnTo>
                    <a:pt x="483762" y="670571"/>
                  </a:lnTo>
                  <a:lnTo>
                    <a:pt x="523973" y="650352"/>
                  </a:lnTo>
                  <a:lnTo>
                    <a:pt x="561009" y="625286"/>
                  </a:lnTo>
                  <a:lnTo>
                    <a:pt x="594455" y="595788"/>
                  </a:lnTo>
                  <a:lnTo>
                    <a:pt x="623894" y="562274"/>
                  </a:lnTo>
                  <a:lnTo>
                    <a:pt x="648913" y="525159"/>
                  </a:lnTo>
                  <a:lnTo>
                    <a:pt x="669095" y="484858"/>
                  </a:lnTo>
                  <a:lnTo>
                    <a:pt x="684025" y="441787"/>
                  </a:lnTo>
                  <a:lnTo>
                    <a:pt x="693288" y="396361"/>
                  </a:lnTo>
                  <a:lnTo>
                    <a:pt x="696467" y="348995"/>
                  </a:lnTo>
                  <a:lnTo>
                    <a:pt x="693288" y="301630"/>
                  </a:lnTo>
                  <a:lnTo>
                    <a:pt x="684025" y="256204"/>
                  </a:lnTo>
                  <a:lnTo>
                    <a:pt x="669095" y="213133"/>
                  </a:lnTo>
                  <a:lnTo>
                    <a:pt x="648913" y="172832"/>
                  </a:lnTo>
                  <a:lnTo>
                    <a:pt x="623894" y="135717"/>
                  </a:lnTo>
                  <a:lnTo>
                    <a:pt x="594455" y="102203"/>
                  </a:lnTo>
                  <a:lnTo>
                    <a:pt x="561009" y="72705"/>
                  </a:lnTo>
                  <a:lnTo>
                    <a:pt x="523973" y="47639"/>
                  </a:lnTo>
                  <a:lnTo>
                    <a:pt x="483762" y="27420"/>
                  </a:lnTo>
                  <a:lnTo>
                    <a:pt x="440792" y="12463"/>
                  </a:lnTo>
                  <a:lnTo>
                    <a:pt x="395477" y="3185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0" y="348995"/>
                  </a:moveTo>
                  <a:lnTo>
                    <a:pt x="3179" y="301630"/>
                  </a:lnTo>
                  <a:lnTo>
                    <a:pt x="12442" y="256204"/>
                  </a:lnTo>
                  <a:lnTo>
                    <a:pt x="27372" y="213133"/>
                  </a:lnTo>
                  <a:lnTo>
                    <a:pt x="47554" y="172832"/>
                  </a:lnTo>
                  <a:lnTo>
                    <a:pt x="72573" y="135717"/>
                  </a:lnTo>
                  <a:lnTo>
                    <a:pt x="102012" y="102203"/>
                  </a:lnTo>
                  <a:lnTo>
                    <a:pt x="135458" y="72705"/>
                  </a:lnTo>
                  <a:lnTo>
                    <a:pt x="172494" y="47639"/>
                  </a:lnTo>
                  <a:lnTo>
                    <a:pt x="212705" y="27420"/>
                  </a:lnTo>
                  <a:lnTo>
                    <a:pt x="255675" y="12463"/>
                  </a:lnTo>
                  <a:lnTo>
                    <a:pt x="300990" y="3185"/>
                  </a:lnTo>
                  <a:lnTo>
                    <a:pt x="348234" y="0"/>
                  </a:lnTo>
                  <a:lnTo>
                    <a:pt x="395477" y="3185"/>
                  </a:lnTo>
                  <a:lnTo>
                    <a:pt x="440792" y="12463"/>
                  </a:lnTo>
                  <a:lnTo>
                    <a:pt x="483762" y="27420"/>
                  </a:lnTo>
                  <a:lnTo>
                    <a:pt x="523973" y="47639"/>
                  </a:lnTo>
                  <a:lnTo>
                    <a:pt x="561009" y="72705"/>
                  </a:lnTo>
                  <a:lnTo>
                    <a:pt x="594455" y="102203"/>
                  </a:lnTo>
                  <a:lnTo>
                    <a:pt x="623894" y="135717"/>
                  </a:lnTo>
                  <a:lnTo>
                    <a:pt x="648913" y="172832"/>
                  </a:lnTo>
                  <a:lnTo>
                    <a:pt x="669095" y="213133"/>
                  </a:lnTo>
                  <a:lnTo>
                    <a:pt x="684025" y="256204"/>
                  </a:lnTo>
                  <a:lnTo>
                    <a:pt x="693288" y="301630"/>
                  </a:lnTo>
                  <a:lnTo>
                    <a:pt x="696467" y="348995"/>
                  </a:lnTo>
                  <a:lnTo>
                    <a:pt x="693288" y="396361"/>
                  </a:lnTo>
                  <a:lnTo>
                    <a:pt x="684025" y="441787"/>
                  </a:lnTo>
                  <a:lnTo>
                    <a:pt x="669095" y="484858"/>
                  </a:lnTo>
                  <a:lnTo>
                    <a:pt x="648913" y="525159"/>
                  </a:lnTo>
                  <a:lnTo>
                    <a:pt x="623894" y="562274"/>
                  </a:lnTo>
                  <a:lnTo>
                    <a:pt x="594455" y="595788"/>
                  </a:lnTo>
                  <a:lnTo>
                    <a:pt x="561009" y="625286"/>
                  </a:lnTo>
                  <a:lnTo>
                    <a:pt x="523973" y="650352"/>
                  </a:lnTo>
                  <a:lnTo>
                    <a:pt x="483762" y="670571"/>
                  </a:lnTo>
                  <a:lnTo>
                    <a:pt x="440792" y="685528"/>
                  </a:lnTo>
                  <a:lnTo>
                    <a:pt x="395477" y="694806"/>
                  </a:lnTo>
                  <a:lnTo>
                    <a:pt x="348234" y="697991"/>
                  </a:lnTo>
                  <a:lnTo>
                    <a:pt x="300990" y="694806"/>
                  </a:lnTo>
                  <a:lnTo>
                    <a:pt x="255675" y="685528"/>
                  </a:lnTo>
                  <a:lnTo>
                    <a:pt x="212705" y="670571"/>
                  </a:lnTo>
                  <a:lnTo>
                    <a:pt x="172494" y="650352"/>
                  </a:lnTo>
                  <a:lnTo>
                    <a:pt x="135458" y="625286"/>
                  </a:lnTo>
                  <a:lnTo>
                    <a:pt x="102012" y="595788"/>
                  </a:lnTo>
                  <a:lnTo>
                    <a:pt x="72573" y="562274"/>
                  </a:lnTo>
                  <a:lnTo>
                    <a:pt x="47554" y="525159"/>
                  </a:lnTo>
                  <a:lnTo>
                    <a:pt x="27372" y="484858"/>
                  </a:lnTo>
                  <a:lnTo>
                    <a:pt x="12442" y="441787"/>
                  </a:lnTo>
                  <a:lnTo>
                    <a:pt x="3179" y="396361"/>
                  </a:lnTo>
                  <a:lnTo>
                    <a:pt x="0" y="348995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85434" y="191427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98342" y="1818322"/>
            <a:ext cx="725170" cy="725170"/>
            <a:chOff x="9598342" y="1818322"/>
            <a:chExt cx="725170" cy="725170"/>
          </a:xfrm>
        </p:grpSpPr>
        <p:sp>
          <p:nvSpPr>
            <p:cNvPr id="17" name="object 17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348234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4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4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4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58247" y="193217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018" y="3935508"/>
            <a:ext cx="2985457" cy="2557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10" marR="142875" indent="-285750" algn="ctr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По информации из базы данных разработать алгоритм, чтобы ответить на вопрос: «откуда сюда пришёл стул?»</a:t>
            </a:r>
          </a:p>
          <a:p>
            <a:pPr marL="435610" marR="142875" indent="-285750" algn="ctr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Если стул вышел из аудитории, сделать -1 из общего количества стульев в аудитории</a:t>
            </a:r>
            <a:endParaRPr sz="1600" dirty="0">
              <a:latin typeface="Calibri Light"/>
              <a:cs typeface="Calibri Ligh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6115D4-2E2D-4D38-B1D8-E027860D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16" y="4120684"/>
            <a:ext cx="3415676" cy="237219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4489E6-FDBE-4903-AE31-A2E32AEE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16" y="5755248"/>
            <a:ext cx="804061" cy="80406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9D3A2FC-66FF-43C6-BC90-A98ACCB8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15" y="5577259"/>
            <a:ext cx="804062" cy="80406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13770CC-5DC4-464D-8EC2-9BCB09AC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551" y="5805941"/>
            <a:ext cx="744766" cy="74476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1947C5B-D24B-46CB-A00A-AD276D94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47" y="4845330"/>
            <a:ext cx="1634225" cy="16342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7C4493A-469E-482F-8FC3-3964240E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028" y="3935508"/>
            <a:ext cx="765918" cy="7659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0000"/>
                </a:solidFill>
              </a:rPr>
              <a:t>Спасибо!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728461" y="3681171"/>
            <a:ext cx="71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latin typeface="Calibri Light"/>
                <a:cs typeface="Calibri Light"/>
              </a:rPr>
              <a:t>&lt;/&gt;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707" y="1498472"/>
            <a:ext cx="7019925" cy="61491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Авторы: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Архаров Никита Михайлович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Голышев Алексей Витальевич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224009" y="6264402"/>
            <a:ext cx="2969260" cy="0"/>
          </a:xfrm>
          <a:custGeom>
            <a:avLst/>
            <a:gdLst/>
            <a:ahLst/>
            <a:cxnLst/>
            <a:rect l="l" t="t" r="r" b="b"/>
            <a:pathLst>
              <a:path w="2969259">
                <a:moveTo>
                  <a:pt x="0" y="0"/>
                </a:moveTo>
                <a:lnTo>
                  <a:pt x="296900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645413"/>
            <a:ext cx="959485" cy="0"/>
          </a:xfrm>
          <a:custGeom>
            <a:avLst/>
            <a:gdLst/>
            <a:ahLst/>
            <a:cxnLst/>
            <a:rect l="l" t="t" r="r" b="b"/>
            <a:pathLst>
              <a:path w="959485">
                <a:moveTo>
                  <a:pt x="0" y="0"/>
                </a:moveTo>
                <a:lnTo>
                  <a:pt x="95897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247" y="1493519"/>
            <a:ext cx="1027176" cy="1027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0200" y="2699004"/>
            <a:ext cx="1030224" cy="1027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A9EAD4-8C5D-45DC-AD1D-FEE0A8A79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11"/>
          <a:stretch/>
        </p:blipFill>
        <p:spPr>
          <a:xfrm>
            <a:off x="9280000" y="2790705"/>
            <a:ext cx="910623" cy="84377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27E63AE-A0CF-4CD6-8B7A-991690F26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9291" r="10593" b="17147"/>
          <a:stretch/>
        </p:blipFill>
        <p:spPr bwMode="auto">
          <a:xfrm>
            <a:off x="9220200" y="1608043"/>
            <a:ext cx="1039349" cy="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18284"/>
            <a:ext cx="4592955" cy="2969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800" dirty="0">
                <a:latin typeface="Calibri Light"/>
                <a:cs typeface="Calibri Light"/>
              </a:rPr>
              <a:t>В</a:t>
            </a:r>
            <a:r>
              <a:rPr sz="2800" spc="-80" dirty="0">
                <a:latin typeface="Calibri Light"/>
                <a:cs typeface="Calibri Light"/>
              </a:rPr>
              <a:t> </a:t>
            </a:r>
            <a:r>
              <a:rPr sz="2800" dirty="0" err="1">
                <a:latin typeface="Calibri Light"/>
                <a:cs typeface="Calibri Light"/>
              </a:rPr>
              <a:t>подобных</a:t>
            </a:r>
            <a:r>
              <a:rPr sz="2800" spc="-60" dirty="0">
                <a:latin typeface="Calibri Light"/>
                <a:cs typeface="Calibri Light"/>
              </a:rPr>
              <a:t> </a:t>
            </a:r>
            <a:r>
              <a:rPr sz="2800" spc="-10" dirty="0" err="1">
                <a:latin typeface="Calibri Light"/>
                <a:cs typeface="Calibri Light"/>
              </a:rPr>
              <a:t>условиях</a:t>
            </a:r>
            <a:endParaRPr lang="ru-RU" sz="2800" spc="-10" dirty="0">
              <a:latin typeface="Calibri Light"/>
              <a:cs typeface="Calibri Light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spc="-10" dirty="0">
                <a:latin typeface="Calibri Light"/>
                <a:cs typeface="Calibri Light"/>
              </a:rPr>
              <a:t>использование алгоритмов глубокого обучения </a:t>
            </a:r>
            <a:r>
              <a:rPr sz="2800" dirty="0" err="1">
                <a:latin typeface="Calibri Light"/>
                <a:cs typeface="Calibri Light"/>
              </a:rPr>
              <a:t>является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незаменимым инструментом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для </a:t>
            </a:r>
            <a:r>
              <a:rPr sz="2800" spc="-10" dirty="0">
                <a:latin typeface="Calibri Light"/>
                <a:cs typeface="Calibri Light"/>
              </a:rPr>
              <a:t>экономической</a:t>
            </a:r>
            <a:r>
              <a:rPr sz="2800" spc="-7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деятельности человека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F35E0D-5541-4295-A9FE-03EC49D8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0987" y="2095851"/>
            <a:ext cx="1264260" cy="12642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314345-B875-409B-8AB3-DBA0338B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92" y="2294762"/>
            <a:ext cx="1264260" cy="12642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C0E61-4897-4946-89A3-3FE5FD8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35645" y="1908753"/>
            <a:ext cx="1264260" cy="12642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6FD43D-0DE9-4DD3-B5D0-0A8E59683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81252" y="1569781"/>
            <a:ext cx="913056" cy="9130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D575DF-FD8E-409D-A5C1-6CCF0FA9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125148" y="1181260"/>
            <a:ext cx="1169835" cy="11698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D0716F-0AFA-4DB3-9E02-5929CFBE8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78" y="598784"/>
            <a:ext cx="1765408" cy="17654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5DD41FA-2419-4B2A-B522-48312402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6640305" y="954464"/>
            <a:ext cx="477343" cy="4773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34D6292-FC19-423F-9150-59EAAB185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154" y="4251835"/>
            <a:ext cx="1381300" cy="13813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1367D8-D320-425B-9987-7CB077431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54156">
            <a:off x="7478743" y="3892723"/>
            <a:ext cx="1476967" cy="1476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Цель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1544" y="0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18284"/>
            <a:ext cx="5483861" cy="24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dirty="0">
                <a:latin typeface="Calibri Light"/>
                <a:cs typeface="Calibri Light"/>
              </a:rPr>
              <a:t>Разработка модели компьютерного зрения для автоматизации процессов мониторинга перемещения мебели и техники в общественных учреждениях. 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547FAC-601B-4368-878C-D347891E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47" y="2114638"/>
            <a:ext cx="1562627" cy="1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E9ED4-7435-492E-BD6B-823EF25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102E8-7D23-42DF-BC00-2CA26080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Сбор набора данных</a:t>
            </a:r>
          </a:p>
          <a:p>
            <a:r>
              <a:rPr lang="ru-RU" dirty="0"/>
              <a:t>Предобработка данных</a:t>
            </a:r>
          </a:p>
          <a:p>
            <a:r>
              <a:rPr lang="ru-RU" dirty="0"/>
              <a:t>Выбор модели</a:t>
            </a:r>
          </a:p>
          <a:p>
            <a:r>
              <a:rPr lang="ru-RU" dirty="0"/>
              <a:t>Обучение модели</a:t>
            </a:r>
          </a:p>
          <a:p>
            <a:r>
              <a:rPr lang="ru-RU" dirty="0"/>
              <a:t>Проектирование базы данных</a:t>
            </a:r>
          </a:p>
          <a:p>
            <a:r>
              <a:rPr lang="ru-RU" dirty="0"/>
              <a:t>Логирование работы модели в базу данных</a:t>
            </a:r>
          </a:p>
          <a:p>
            <a:r>
              <a:rPr lang="ru-RU" dirty="0"/>
              <a:t>Пользовательский интерфейс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23A449D-3805-475C-A287-E6F795F1B9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1544" y="0"/>
            <a:ext cx="818388" cy="1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Целевая аудитория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8200" y="1882269"/>
            <a:ext cx="7007942" cy="43979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dirty="0">
                <a:latin typeface="Calibri Light"/>
                <a:cs typeface="Calibri Light"/>
              </a:rPr>
              <a:t>Потенциальные потребители: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Учебные заведения (вузы, колледжи, школы),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гостиницы,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конференц-центры,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библиотеки,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музеи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другие организации, которым необходимо эффективно управлять инвентарём мебели.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9384DD-0492-4F56-BF7C-CD81068D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739">
            <a:off x="9314097" y="3137014"/>
            <a:ext cx="1410585" cy="14105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C51756-656A-4CF7-B11C-D0A4EEDD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1244">
            <a:off x="9370142" y="957477"/>
            <a:ext cx="1159501" cy="11595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D9AA6C-8595-4B9B-A142-481233CF8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7840">
            <a:off x="7626644" y="1596083"/>
            <a:ext cx="1010520" cy="10105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1CB2D9-0283-42B7-B63D-67260824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291" y="166249"/>
            <a:ext cx="1429247" cy="14292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1CF3E0-7D4F-42DF-B053-FE593D456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5948730" y="425321"/>
            <a:ext cx="386449" cy="386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684352"/>
            <a:ext cx="288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spc="-10" dirty="0">
                <a:solidFill>
                  <a:srgbClr val="39579E"/>
                </a:solidFill>
                <a:latin typeface="Calibri Light"/>
                <a:cs typeface="Calibri Light"/>
              </a:rPr>
              <a:t>Конкуренция</a:t>
            </a:r>
            <a:endParaRPr sz="36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8" y="1283148"/>
            <a:ext cx="9819888" cy="974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dirty="0">
                <a:latin typeface="Calibri Light"/>
                <a:cs typeface="Calibri Light"/>
              </a:rPr>
              <a:t>Главный конкурент – </a:t>
            </a: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-link.</a:t>
            </a:r>
            <a:r>
              <a:rPr lang="ru-RU" sz="2800" dirty="0">
                <a:latin typeface="Calibri Light"/>
                <a:cs typeface="Calibri Light"/>
              </a:rPr>
              <a:t> Компания предоставляет продукты связанные больше с безопасностью, а не с мониторингом.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ABD9825-90C3-41F6-8F3A-FB0F5518697F}"/>
              </a:ext>
            </a:extLst>
          </p:cNvPr>
          <p:cNvSpPr txBox="1"/>
          <p:nvPr/>
        </p:nvSpPr>
        <p:spPr>
          <a:xfrm>
            <a:off x="1508775" y="5095618"/>
            <a:ext cx="2154847" cy="479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 VIGI AI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026" name="Picture 2" descr="VIGI C540V ">
            <a:extLst>
              <a:ext uri="{FF2B5EF4-FFF2-40B4-BE49-F238E27FC236}">
                <a16:creationId xmlns:a16="http://schemas.microsoft.com/office/drawing/2014/main" id="{B7D57A8E-BC93-441F-B36C-963FB7E0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74" y="3180388"/>
            <a:ext cx="2154847" cy="21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71CBF-DEC4-4B76-9333-57EC3A2B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35" y="2623791"/>
            <a:ext cx="5935512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-6779" y="6365339"/>
            <a:ext cx="542400" cy="50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-6775" y="6519100"/>
            <a:ext cx="542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00" tIns="123400" rIns="123400" bIns="1234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fld id="{00000000-1234-1234-1234-123412341234}" type="slidenum">
              <a:rPr lang="pt-BR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000000"/>
                </a:buClr>
                <a:buSzPts val="1000"/>
              </a:pPr>
              <a:t>8</a:t>
            </a:fld>
            <a:endParaRPr sz="13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11717647" y="0"/>
            <a:ext cx="473200" cy="27848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 algn="ctr">
              <a:buClr>
                <a:srgbClr val="FCAF17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2"/>
          <p:cNvSpPr/>
          <p:nvPr/>
        </p:nvSpPr>
        <p:spPr>
          <a:xfrm>
            <a:off x="11717572" y="5777851"/>
            <a:ext cx="473200" cy="1096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11717572" y="2784772"/>
            <a:ext cx="473200" cy="15460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11717572" y="4330823"/>
            <a:ext cx="473200" cy="14468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3011101" y="3090831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973149" y="4973533"/>
            <a:ext cx="5167600" cy="131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6140839" y="4973533"/>
            <a:ext cx="5078000" cy="131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140349" y="3090831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9178288" y="1208267"/>
            <a:ext cx="20380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7140349" y="1208267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5049052" y="1208267"/>
            <a:ext cx="20916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3011101" y="1208267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973149" y="1208267"/>
            <a:ext cx="20380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2385437" y="827795"/>
            <a:ext cx="34740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pt-BR" sz="2133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Business Model Canvas</a:t>
            </a:r>
            <a:endParaRPr sz="2133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1287968" y="187365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Поставщики оборудования для видеонаблюдения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3200748" y="160352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Разработка ПО и обучение моделей 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3664604" y="2148449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Техническая поддержка и обслуживание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5170552" y="178226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Программный модуль обнаружения девиантного поведения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271268" y="1588833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Обучение персонала клиента по использованию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9543645" y="2292700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Общедоступные учреждения, использующие системы видеонаблюдения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9642676" y="3331304"/>
            <a:ext cx="1264400" cy="7596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Охранные предприятия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7271268" y="3466416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Продажи через онлайн-платформу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735124" y="4011341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Прямые продажи и презентации продукта клиентам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1121035" y="533094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Разработка и поддержка (инфраструктура)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2640361" y="533094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Зарплата сотрудникам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3200748" y="3466416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Разработки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3664604" y="4011341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Эксперты машинного обучения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1048997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партнеры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3086911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деятельности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5178221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Ценностные предложения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7216160" y="1291059"/>
            <a:ext cx="1501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Взаимоотношения с клиентами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9246756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Сегменты клиентов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3086911" y="315673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ресурсы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7216160" y="315673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Каналы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1048997" y="5030284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Структура затрат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6237563" y="5030284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75000"/>
              </a:lnSpc>
              <a:spcBef>
                <a:spcPts val="800"/>
              </a:spcBef>
              <a:buClr>
                <a:schemeClr val="dk1"/>
              </a:buClr>
              <a:buSzPts val="400"/>
            </a:pPr>
            <a:r>
              <a:rPr lang="pt-BR" sz="800">
                <a:solidFill>
                  <a:schemeClr val="dk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Денежные потоки</a:t>
            </a:r>
            <a:endParaRPr sz="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2640609" y="1311249"/>
            <a:ext cx="263143" cy="238849"/>
            <a:chOff x="1625325" y="239100"/>
            <a:chExt cx="4347075" cy="4423125"/>
          </a:xfrm>
        </p:grpSpPr>
        <p:sp>
          <p:nvSpPr>
            <p:cNvPr id="95" name="Google Shape;95;p12"/>
            <p:cNvSpPr/>
            <p:nvPr/>
          </p:nvSpPr>
          <p:spPr>
            <a:xfrm>
              <a:off x="1625325" y="2189700"/>
              <a:ext cx="2608250" cy="2472525"/>
            </a:xfrm>
            <a:custGeom>
              <a:avLst/>
              <a:gdLst/>
              <a:ahLst/>
              <a:cxnLst/>
              <a:rect l="l" t="t" r="r" b="b"/>
              <a:pathLst>
                <a:path w="104330" h="98901" extrusionOk="0">
                  <a:moveTo>
                    <a:pt x="55291" y="18440"/>
                  </a:moveTo>
                  <a:cubicBezTo>
                    <a:pt x="58719" y="18440"/>
                    <a:pt x="62195" y="19800"/>
                    <a:pt x="65094" y="22699"/>
                  </a:cubicBezTo>
                  <a:lnTo>
                    <a:pt x="78470" y="33400"/>
                  </a:lnTo>
                  <a:cubicBezTo>
                    <a:pt x="83820" y="38750"/>
                    <a:pt x="83820" y="46775"/>
                    <a:pt x="79362" y="53017"/>
                  </a:cubicBezTo>
                  <a:lnTo>
                    <a:pt x="60636" y="75310"/>
                  </a:lnTo>
                  <a:cubicBezTo>
                    <a:pt x="57395" y="78551"/>
                    <a:pt x="53432" y="80109"/>
                    <a:pt x="49498" y="80109"/>
                  </a:cubicBezTo>
                  <a:cubicBezTo>
                    <a:pt x="45855" y="80109"/>
                    <a:pt x="42236" y="78774"/>
                    <a:pt x="39235" y="76201"/>
                  </a:cubicBezTo>
                  <a:lnTo>
                    <a:pt x="26751" y="65501"/>
                  </a:lnTo>
                  <a:cubicBezTo>
                    <a:pt x="20509" y="60151"/>
                    <a:pt x="19618" y="50342"/>
                    <a:pt x="24968" y="44992"/>
                  </a:cubicBezTo>
                  <a:lnTo>
                    <a:pt x="44585" y="23591"/>
                  </a:lnTo>
                  <a:cubicBezTo>
                    <a:pt x="47451" y="20248"/>
                    <a:pt x="51339" y="18440"/>
                    <a:pt x="55291" y="18440"/>
                  </a:cubicBezTo>
                  <a:close/>
                  <a:moveTo>
                    <a:pt x="55549" y="1"/>
                  </a:moveTo>
                  <a:cubicBezTo>
                    <a:pt x="46425" y="1"/>
                    <a:pt x="37503" y="3845"/>
                    <a:pt x="31210" y="11107"/>
                  </a:cubicBezTo>
                  <a:lnTo>
                    <a:pt x="11592" y="33400"/>
                  </a:lnTo>
                  <a:cubicBezTo>
                    <a:pt x="0" y="46775"/>
                    <a:pt x="1784" y="67284"/>
                    <a:pt x="15159" y="78877"/>
                  </a:cubicBezTo>
                  <a:lnTo>
                    <a:pt x="27643" y="90469"/>
                  </a:lnTo>
                  <a:cubicBezTo>
                    <a:pt x="33757" y="96175"/>
                    <a:pt x="41361" y="98900"/>
                    <a:pt x="48923" y="98900"/>
                  </a:cubicBezTo>
                  <a:cubicBezTo>
                    <a:pt x="57904" y="98900"/>
                    <a:pt x="66826" y="95055"/>
                    <a:pt x="73120" y="87794"/>
                  </a:cubicBezTo>
                  <a:lnTo>
                    <a:pt x="92737" y="65501"/>
                  </a:lnTo>
                  <a:cubicBezTo>
                    <a:pt x="104329" y="52126"/>
                    <a:pt x="103438" y="31616"/>
                    <a:pt x="90062" y="19133"/>
                  </a:cubicBezTo>
                  <a:lnTo>
                    <a:pt x="77578" y="8432"/>
                  </a:lnTo>
                  <a:cubicBezTo>
                    <a:pt x="71057" y="2726"/>
                    <a:pt x="63231" y="1"/>
                    <a:pt x="5554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3341850" y="239100"/>
              <a:ext cx="2630550" cy="2474700"/>
            </a:xfrm>
            <a:custGeom>
              <a:avLst/>
              <a:gdLst/>
              <a:ahLst/>
              <a:cxnLst/>
              <a:rect l="l" t="t" r="r" b="b"/>
              <a:pathLst>
                <a:path w="105222" h="98988" extrusionOk="0">
                  <a:moveTo>
                    <a:pt x="55776" y="18741"/>
                  </a:moveTo>
                  <a:cubicBezTo>
                    <a:pt x="59046" y="18741"/>
                    <a:pt x="62332" y="19886"/>
                    <a:pt x="65095" y="22254"/>
                  </a:cubicBezTo>
                  <a:lnTo>
                    <a:pt x="78470" y="33846"/>
                  </a:lnTo>
                  <a:cubicBezTo>
                    <a:pt x="83820" y="38304"/>
                    <a:pt x="83820" y="47221"/>
                    <a:pt x="79362" y="53463"/>
                  </a:cubicBezTo>
                  <a:lnTo>
                    <a:pt x="59744" y="75756"/>
                  </a:lnTo>
                  <a:cubicBezTo>
                    <a:pt x="56966" y="78997"/>
                    <a:pt x="53226" y="80555"/>
                    <a:pt x="49399" y="80555"/>
                  </a:cubicBezTo>
                  <a:cubicBezTo>
                    <a:pt x="45855" y="80555"/>
                    <a:pt x="42236" y="79219"/>
                    <a:pt x="39235" y="76647"/>
                  </a:cubicBezTo>
                  <a:lnTo>
                    <a:pt x="25860" y="65947"/>
                  </a:lnTo>
                  <a:cubicBezTo>
                    <a:pt x="19618" y="60597"/>
                    <a:pt x="19618" y="50788"/>
                    <a:pt x="24968" y="44546"/>
                  </a:cubicBezTo>
                  <a:lnTo>
                    <a:pt x="44585" y="24037"/>
                  </a:lnTo>
                  <a:cubicBezTo>
                    <a:pt x="47568" y="20557"/>
                    <a:pt x="51659" y="18741"/>
                    <a:pt x="55776" y="18741"/>
                  </a:cubicBezTo>
                  <a:close/>
                  <a:moveTo>
                    <a:pt x="55420" y="0"/>
                  </a:moveTo>
                  <a:cubicBezTo>
                    <a:pt x="46434" y="0"/>
                    <a:pt x="37506" y="3804"/>
                    <a:pt x="31210" y="11553"/>
                  </a:cubicBezTo>
                  <a:lnTo>
                    <a:pt x="11592" y="33846"/>
                  </a:lnTo>
                  <a:cubicBezTo>
                    <a:pt x="0" y="47221"/>
                    <a:pt x="892" y="67730"/>
                    <a:pt x="14267" y="79322"/>
                  </a:cubicBezTo>
                  <a:lnTo>
                    <a:pt x="27643" y="90915"/>
                  </a:lnTo>
                  <a:cubicBezTo>
                    <a:pt x="33853" y="96297"/>
                    <a:pt x="41601" y="98988"/>
                    <a:pt x="49280" y="98988"/>
                  </a:cubicBezTo>
                  <a:cubicBezTo>
                    <a:pt x="58141" y="98988"/>
                    <a:pt x="66910" y="95405"/>
                    <a:pt x="73120" y="88240"/>
                  </a:cubicBezTo>
                  <a:lnTo>
                    <a:pt x="92737" y="65947"/>
                  </a:lnTo>
                  <a:cubicBezTo>
                    <a:pt x="105221" y="51680"/>
                    <a:pt x="103438" y="31171"/>
                    <a:pt x="90062" y="19578"/>
                  </a:cubicBezTo>
                  <a:lnTo>
                    <a:pt x="76687" y="7986"/>
                  </a:lnTo>
                  <a:cubicBezTo>
                    <a:pt x="70576" y="2691"/>
                    <a:pt x="62977" y="0"/>
                    <a:pt x="5542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3007450" y="1617175"/>
              <a:ext cx="1582800" cy="1678125"/>
            </a:xfrm>
            <a:custGeom>
              <a:avLst/>
              <a:gdLst/>
              <a:ahLst/>
              <a:cxnLst/>
              <a:rect l="l" t="t" r="r" b="b"/>
              <a:pathLst>
                <a:path w="63312" h="67125" extrusionOk="0">
                  <a:moveTo>
                    <a:pt x="52782" y="0"/>
                  </a:moveTo>
                  <a:cubicBezTo>
                    <a:pt x="50261" y="0"/>
                    <a:pt x="47803" y="887"/>
                    <a:pt x="46369" y="2799"/>
                  </a:cubicBezTo>
                  <a:lnTo>
                    <a:pt x="3568" y="52734"/>
                  </a:lnTo>
                  <a:cubicBezTo>
                    <a:pt x="1" y="56301"/>
                    <a:pt x="1" y="61651"/>
                    <a:pt x="4459" y="65218"/>
                  </a:cubicBezTo>
                  <a:cubicBezTo>
                    <a:pt x="6115" y="66459"/>
                    <a:pt x="7962" y="67125"/>
                    <a:pt x="9823" y="67125"/>
                  </a:cubicBezTo>
                  <a:cubicBezTo>
                    <a:pt x="11972" y="67125"/>
                    <a:pt x="14140" y="66238"/>
                    <a:pt x="16051" y="64326"/>
                  </a:cubicBezTo>
                  <a:lnTo>
                    <a:pt x="59745" y="14391"/>
                  </a:lnTo>
                  <a:cubicBezTo>
                    <a:pt x="63312" y="10824"/>
                    <a:pt x="62420" y="5474"/>
                    <a:pt x="58853" y="1907"/>
                  </a:cubicBezTo>
                  <a:cubicBezTo>
                    <a:pt x="57198" y="665"/>
                    <a:pt x="54966" y="0"/>
                    <a:pt x="52782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4693608" y="1289401"/>
            <a:ext cx="279152" cy="247587"/>
            <a:chOff x="1123725" y="232550"/>
            <a:chExt cx="4726050" cy="4665575"/>
          </a:xfrm>
        </p:grpSpPr>
        <p:sp>
          <p:nvSpPr>
            <p:cNvPr id="99" name="Google Shape;99;p12"/>
            <p:cNvSpPr/>
            <p:nvPr/>
          </p:nvSpPr>
          <p:spPr>
            <a:xfrm>
              <a:off x="2372125" y="232550"/>
              <a:ext cx="3477650" cy="3483225"/>
            </a:xfrm>
            <a:custGeom>
              <a:avLst/>
              <a:gdLst/>
              <a:ahLst/>
              <a:cxnLst/>
              <a:rect l="l" t="t" r="r" b="b"/>
              <a:pathLst>
                <a:path w="139106" h="139329" extrusionOk="0">
                  <a:moveTo>
                    <a:pt x="103438" y="15382"/>
                  </a:moveTo>
                  <a:lnTo>
                    <a:pt x="123055" y="34108"/>
                  </a:lnTo>
                  <a:lnTo>
                    <a:pt x="116813" y="41241"/>
                  </a:lnTo>
                  <a:cubicBezTo>
                    <a:pt x="114138" y="43916"/>
                    <a:pt x="110571" y="45254"/>
                    <a:pt x="107116" y="45254"/>
                  </a:cubicBezTo>
                  <a:cubicBezTo>
                    <a:pt x="103661" y="45254"/>
                    <a:pt x="100317" y="43916"/>
                    <a:pt x="98087" y="41241"/>
                  </a:cubicBezTo>
                  <a:cubicBezTo>
                    <a:pt x="92737" y="35891"/>
                    <a:pt x="92737" y="26974"/>
                    <a:pt x="98087" y="21624"/>
                  </a:cubicBezTo>
                  <a:lnTo>
                    <a:pt x="103438" y="15382"/>
                  </a:lnTo>
                  <a:close/>
                  <a:moveTo>
                    <a:pt x="104329" y="0"/>
                  </a:moveTo>
                  <a:cubicBezTo>
                    <a:pt x="102769" y="0"/>
                    <a:pt x="101208" y="669"/>
                    <a:pt x="99871" y="2006"/>
                  </a:cubicBezTo>
                  <a:lnTo>
                    <a:pt x="88279" y="12707"/>
                  </a:lnTo>
                  <a:cubicBezTo>
                    <a:pt x="81145" y="20732"/>
                    <a:pt x="78470" y="33216"/>
                    <a:pt x="83820" y="43025"/>
                  </a:cubicBezTo>
                  <a:lnTo>
                    <a:pt x="0" y="127736"/>
                  </a:lnTo>
                  <a:lnTo>
                    <a:pt x="11592" y="139329"/>
                  </a:lnTo>
                  <a:lnTo>
                    <a:pt x="95412" y="54617"/>
                  </a:lnTo>
                  <a:cubicBezTo>
                    <a:pt x="99524" y="56673"/>
                    <a:pt x="103767" y="57675"/>
                    <a:pt x="107889" y="57675"/>
                  </a:cubicBezTo>
                  <a:cubicBezTo>
                    <a:pt x="114494" y="57675"/>
                    <a:pt x="120788" y="55100"/>
                    <a:pt x="125730" y="50158"/>
                  </a:cubicBezTo>
                  <a:lnTo>
                    <a:pt x="137322" y="38566"/>
                  </a:lnTo>
                  <a:cubicBezTo>
                    <a:pt x="139106" y="35891"/>
                    <a:pt x="139106" y="32324"/>
                    <a:pt x="137322" y="29649"/>
                  </a:cubicBezTo>
                  <a:lnTo>
                    <a:pt x="108788" y="2006"/>
                  </a:lnTo>
                  <a:cubicBezTo>
                    <a:pt x="107450" y="669"/>
                    <a:pt x="105890" y="0"/>
                    <a:pt x="10432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1123725" y="2595550"/>
              <a:ext cx="2407625" cy="2302575"/>
            </a:xfrm>
            <a:custGeom>
              <a:avLst/>
              <a:gdLst/>
              <a:ahLst/>
              <a:cxnLst/>
              <a:rect l="l" t="t" r="r" b="b"/>
              <a:pathLst>
                <a:path w="96305" h="92103" extrusionOk="0">
                  <a:moveTo>
                    <a:pt x="37229" y="1"/>
                  </a:moveTo>
                  <a:cubicBezTo>
                    <a:pt x="35892" y="1"/>
                    <a:pt x="34777" y="223"/>
                    <a:pt x="34777" y="223"/>
                  </a:cubicBezTo>
                  <a:lnTo>
                    <a:pt x="12485" y="22516"/>
                  </a:lnTo>
                  <a:cubicBezTo>
                    <a:pt x="1784" y="34108"/>
                    <a:pt x="1" y="51050"/>
                    <a:pt x="6243" y="65318"/>
                  </a:cubicBezTo>
                  <a:lnTo>
                    <a:pt x="10701" y="78693"/>
                  </a:lnTo>
                  <a:cubicBezTo>
                    <a:pt x="11593" y="81368"/>
                    <a:pt x="13376" y="83152"/>
                    <a:pt x="16052" y="84043"/>
                  </a:cubicBezTo>
                  <a:lnTo>
                    <a:pt x="30319" y="89394"/>
                  </a:lnTo>
                  <a:cubicBezTo>
                    <a:pt x="35166" y="91211"/>
                    <a:pt x="40219" y="92103"/>
                    <a:pt x="45268" y="92103"/>
                  </a:cubicBezTo>
                  <a:cubicBezTo>
                    <a:pt x="55081" y="92103"/>
                    <a:pt x="64878" y="88736"/>
                    <a:pt x="73120" y="82260"/>
                  </a:cubicBezTo>
                  <a:lnTo>
                    <a:pt x="95413" y="59967"/>
                  </a:lnTo>
                  <a:cubicBezTo>
                    <a:pt x="96305" y="57292"/>
                    <a:pt x="96305" y="54617"/>
                    <a:pt x="93630" y="52834"/>
                  </a:cubicBezTo>
                  <a:lnTo>
                    <a:pt x="75796" y="35000"/>
                  </a:lnTo>
                  <a:lnTo>
                    <a:pt x="59745" y="18949"/>
                  </a:lnTo>
                  <a:lnTo>
                    <a:pt x="41019" y="1115"/>
                  </a:lnTo>
                  <a:cubicBezTo>
                    <a:pt x="40127" y="223"/>
                    <a:pt x="38567" y="1"/>
                    <a:pt x="3722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5733440" y="5028637"/>
            <a:ext cx="294899" cy="220987"/>
            <a:chOff x="509200" y="236175"/>
            <a:chExt cx="6212750" cy="5195625"/>
          </a:xfrm>
        </p:grpSpPr>
        <p:sp>
          <p:nvSpPr>
            <p:cNvPr id="102" name="Google Shape;102;p12"/>
            <p:cNvSpPr/>
            <p:nvPr/>
          </p:nvSpPr>
          <p:spPr>
            <a:xfrm>
              <a:off x="509200" y="236175"/>
              <a:ext cx="5209600" cy="5116600"/>
            </a:xfrm>
            <a:custGeom>
              <a:avLst/>
              <a:gdLst/>
              <a:ahLst/>
              <a:cxnLst/>
              <a:rect l="l" t="t" r="r" b="b"/>
              <a:pathLst>
                <a:path w="208384" h="204664" extrusionOk="0">
                  <a:moveTo>
                    <a:pt x="35053" y="17046"/>
                  </a:moveTo>
                  <a:cubicBezTo>
                    <a:pt x="39990" y="17046"/>
                    <a:pt x="44893" y="19307"/>
                    <a:pt x="47877" y="23485"/>
                  </a:cubicBezTo>
                  <a:cubicBezTo>
                    <a:pt x="53450" y="30173"/>
                    <a:pt x="53450" y="39090"/>
                    <a:pt x="47877" y="45778"/>
                  </a:cubicBezTo>
                  <a:cubicBezTo>
                    <a:pt x="46763" y="45778"/>
                    <a:pt x="46763" y="46892"/>
                    <a:pt x="45648" y="46892"/>
                  </a:cubicBezTo>
                  <a:cubicBezTo>
                    <a:pt x="43015" y="49526"/>
                    <a:pt x="39635" y="50666"/>
                    <a:pt x="36215" y="50666"/>
                  </a:cubicBezTo>
                  <a:cubicBezTo>
                    <a:pt x="32395" y="50666"/>
                    <a:pt x="28525" y="49244"/>
                    <a:pt x="25585" y="46892"/>
                  </a:cubicBezTo>
                  <a:cubicBezTo>
                    <a:pt x="17782" y="40205"/>
                    <a:pt x="16668" y="29058"/>
                    <a:pt x="23356" y="22371"/>
                  </a:cubicBezTo>
                  <a:cubicBezTo>
                    <a:pt x="26462" y="18747"/>
                    <a:pt x="30770" y="17046"/>
                    <a:pt x="35053" y="17046"/>
                  </a:cubicBezTo>
                  <a:close/>
                  <a:moveTo>
                    <a:pt x="21656" y="1"/>
                  </a:moveTo>
                  <a:cubicBezTo>
                    <a:pt x="10086" y="1"/>
                    <a:pt x="0" y="10679"/>
                    <a:pt x="1063" y="22371"/>
                  </a:cubicBezTo>
                  <a:lnTo>
                    <a:pt x="6636" y="91477"/>
                  </a:lnTo>
                  <a:cubicBezTo>
                    <a:pt x="7751" y="97051"/>
                    <a:pt x="9980" y="102624"/>
                    <a:pt x="14439" y="107082"/>
                  </a:cubicBezTo>
                  <a:lnTo>
                    <a:pt x="106952" y="200711"/>
                  </a:lnTo>
                  <a:cubicBezTo>
                    <a:pt x="110082" y="203215"/>
                    <a:pt x="114266" y="204664"/>
                    <a:pt x="118518" y="204664"/>
                  </a:cubicBezTo>
                  <a:cubicBezTo>
                    <a:pt x="121837" y="204664"/>
                    <a:pt x="125198" y="203780"/>
                    <a:pt x="128130" y="201826"/>
                  </a:cubicBezTo>
                  <a:cubicBezTo>
                    <a:pt x="130360" y="200711"/>
                    <a:pt x="132589" y="199596"/>
                    <a:pt x="133703" y="198482"/>
                  </a:cubicBezTo>
                  <a:lnTo>
                    <a:pt x="199466" y="132719"/>
                  </a:lnTo>
                  <a:cubicBezTo>
                    <a:pt x="207269" y="126031"/>
                    <a:pt x="208383" y="113770"/>
                    <a:pt x="200581" y="105968"/>
                  </a:cubicBezTo>
                  <a:lnTo>
                    <a:pt x="108067" y="13454"/>
                  </a:lnTo>
                  <a:cubicBezTo>
                    <a:pt x="105838" y="10110"/>
                    <a:pt x="102494" y="8995"/>
                    <a:pt x="99150" y="7880"/>
                  </a:cubicBezTo>
                  <a:cubicBezTo>
                    <a:pt x="96921" y="6766"/>
                    <a:pt x="94692" y="6766"/>
                    <a:pt x="92462" y="5651"/>
                  </a:cubicBezTo>
                  <a:lnTo>
                    <a:pt x="23356" y="78"/>
                  </a:lnTo>
                  <a:cubicBezTo>
                    <a:pt x="22786" y="26"/>
                    <a:pt x="22219" y="1"/>
                    <a:pt x="21656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3433800" y="433175"/>
              <a:ext cx="3288150" cy="4998625"/>
            </a:xfrm>
            <a:custGeom>
              <a:avLst/>
              <a:gdLst/>
              <a:ahLst/>
              <a:cxnLst/>
              <a:rect l="l" t="t" r="r" b="b"/>
              <a:pathLst>
                <a:path w="131526" h="199945" extrusionOk="0">
                  <a:moveTo>
                    <a:pt x="0" y="0"/>
                  </a:moveTo>
                  <a:lnTo>
                    <a:pt x="0" y="0"/>
                  </a:lnTo>
                  <a:cubicBezTo>
                    <a:pt x="3344" y="1115"/>
                    <a:pt x="6688" y="2230"/>
                    <a:pt x="10032" y="5574"/>
                  </a:cubicBezTo>
                  <a:lnTo>
                    <a:pt x="102546" y="98088"/>
                  </a:lnTo>
                  <a:cubicBezTo>
                    <a:pt x="110348" y="105890"/>
                    <a:pt x="109233" y="118151"/>
                    <a:pt x="101431" y="124839"/>
                  </a:cubicBezTo>
                  <a:lnTo>
                    <a:pt x="35668" y="190602"/>
                  </a:lnTo>
                  <a:cubicBezTo>
                    <a:pt x="34553" y="191716"/>
                    <a:pt x="32324" y="192831"/>
                    <a:pt x="30095" y="193946"/>
                  </a:cubicBezTo>
                  <a:lnTo>
                    <a:pt x="30095" y="195060"/>
                  </a:lnTo>
                  <a:cubicBezTo>
                    <a:pt x="33846" y="198275"/>
                    <a:pt x="38627" y="199945"/>
                    <a:pt x="43324" y="199945"/>
                  </a:cubicBezTo>
                  <a:cubicBezTo>
                    <a:pt x="48398" y="199945"/>
                    <a:pt x="53373" y="197997"/>
                    <a:pt x="56846" y="193946"/>
                  </a:cubicBezTo>
                  <a:lnTo>
                    <a:pt x="122609" y="128183"/>
                  </a:lnTo>
                  <a:cubicBezTo>
                    <a:pt x="130411" y="121495"/>
                    <a:pt x="131526" y="109234"/>
                    <a:pt x="124838" y="101432"/>
                  </a:cubicBezTo>
                  <a:lnTo>
                    <a:pt x="32324" y="7803"/>
                  </a:lnTo>
                  <a:cubicBezTo>
                    <a:pt x="27866" y="4459"/>
                    <a:pt x="22293" y="1115"/>
                    <a:pt x="16719" y="1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2"/>
          <p:cNvGrpSpPr/>
          <p:nvPr/>
        </p:nvGrpSpPr>
        <p:grpSpPr>
          <a:xfrm>
            <a:off x="4707637" y="3155101"/>
            <a:ext cx="230016" cy="214723"/>
            <a:chOff x="1190625" y="238125"/>
            <a:chExt cx="4480825" cy="4681450"/>
          </a:xfrm>
        </p:grpSpPr>
        <p:sp>
          <p:nvSpPr>
            <p:cNvPr id="105" name="Google Shape;105;p12"/>
            <p:cNvSpPr/>
            <p:nvPr/>
          </p:nvSpPr>
          <p:spPr>
            <a:xfrm>
              <a:off x="1190625" y="1754000"/>
              <a:ext cx="4480825" cy="3165575"/>
            </a:xfrm>
            <a:custGeom>
              <a:avLst/>
              <a:gdLst/>
              <a:ahLst/>
              <a:cxnLst/>
              <a:rect l="l" t="t" r="r" b="b"/>
              <a:pathLst>
                <a:path w="179233" h="126623" extrusionOk="0">
                  <a:moveTo>
                    <a:pt x="0" y="1"/>
                  </a:moveTo>
                  <a:lnTo>
                    <a:pt x="0" y="126622"/>
                  </a:lnTo>
                  <a:lnTo>
                    <a:pt x="179232" y="126622"/>
                  </a:lnTo>
                  <a:lnTo>
                    <a:pt x="179232" y="23185"/>
                  </a:lnTo>
                  <a:lnTo>
                    <a:pt x="135539" y="49936"/>
                  </a:lnTo>
                  <a:lnTo>
                    <a:pt x="135539" y="23185"/>
                  </a:lnTo>
                  <a:lnTo>
                    <a:pt x="90954" y="49936"/>
                  </a:lnTo>
                  <a:lnTo>
                    <a:pt x="90954" y="23185"/>
                  </a:lnTo>
                  <a:lnTo>
                    <a:pt x="46369" y="49936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1190625" y="1062925"/>
              <a:ext cx="1159225" cy="445900"/>
            </a:xfrm>
            <a:custGeom>
              <a:avLst/>
              <a:gdLst/>
              <a:ahLst/>
              <a:cxnLst/>
              <a:rect l="l" t="t" r="r" b="b"/>
              <a:pathLst>
                <a:path w="46369" h="17836" extrusionOk="0">
                  <a:moveTo>
                    <a:pt x="0" y="1"/>
                  </a:moveTo>
                  <a:lnTo>
                    <a:pt x="0" y="17835"/>
                  </a:lnTo>
                  <a:lnTo>
                    <a:pt x="46369" y="17835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1190625" y="238125"/>
              <a:ext cx="1159225" cy="601900"/>
            </a:xfrm>
            <a:custGeom>
              <a:avLst/>
              <a:gdLst/>
              <a:ahLst/>
              <a:cxnLst/>
              <a:rect l="l" t="t" r="r" b="b"/>
              <a:pathLst>
                <a:path w="46369" h="24076" extrusionOk="0">
                  <a:moveTo>
                    <a:pt x="0" y="0"/>
                  </a:moveTo>
                  <a:lnTo>
                    <a:pt x="0" y="24076"/>
                  </a:lnTo>
                  <a:lnTo>
                    <a:pt x="46369" y="24076"/>
                  </a:lnTo>
                  <a:lnTo>
                    <a:pt x="46369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2"/>
          <p:cNvSpPr/>
          <p:nvPr/>
        </p:nvSpPr>
        <p:spPr>
          <a:xfrm>
            <a:off x="10835178" y="5028596"/>
            <a:ext cx="304548" cy="247547"/>
          </a:xfrm>
          <a:custGeom>
            <a:avLst/>
            <a:gdLst/>
            <a:ahLst/>
            <a:cxnLst/>
            <a:rect l="l" t="t" r="r" b="b"/>
            <a:pathLst>
              <a:path w="209551" h="189933" extrusionOk="0">
                <a:moveTo>
                  <a:pt x="109680" y="58852"/>
                </a:moveTo>
                <a:lnTo>
                  <a:pt x="109680" y="68661"/>
                </a:lnTo>
                <a:cubicBezTo>
                  <a:pt x="113247" y="69553"/>
                  <a:pt x="116814" y="70444"/>
                  <a:pt x="119489" y="73120"/>
                </a:cubicBezTo>
                <a:cubicBezTo>
                  <a:pt x="124839" y="75795"/>
                  <a:pt x="128406" y="80253"/>
                  <a:pt x="131081" y="85603"/>
                </a:cubicBezTo>
                <a:lnTo>
                  <a:pt x="118597" y="91845"/>
                </a:lnTo>
                <a:cubicBezTo>
                  <a:pt x="115922" y="86495"/>
                  <a:pt x="110572" y="82928"/>
                  <a:pt x="104330" y="82928"/>
                </a:cubicBezTo>
                <a:cubicBezTo>
                  <a:pt x="103613" y="82689"/>
                  <a:pt x="102896" y="82578"/>
                  <a:pt x="102180" y="82578"/>
                </a:cubicBezTo>
                <a:cubicBezTo>
                  <a:pt x="100221" y="82578"/>
                  <a:pt x="98263" y="83406"/>
                  <a:pt x="96305" y="84712"/>
                </a:cubicBezTo>
                <a:cubicBezTo>
                  <a:pt x="94521" y="85603"/>
                  <a:pt x="93630" y="88279"/>
                  <a:pt x="93630" y="90062"/>
                </a:cubicBezTo>
                <a:cubicBezTo>
                  <a:pt x="93630" y="92737"/>
                  <a:pt x="94521" y="94520"/>
                  <a:pt x="96305" y="96304"/>
                </a:cubicBezTo>
                <a:cubicBezTo>
                  <a:pt x="99871" y="98087"/>
                  <a:pt x="103438" y="99871"/>
                  <a:pt x="107897" y="100762"/>
                </a:cubicBezTo>
                <a:lnTo>
                  <a:pt x="113247" y="102546"/>
                </a:lnTo>
                <a:lnTo>
                  <a:pt x="118597" y="104329"/>
                </a:lnTo>
                <a:cubicBezTo>
                  <a:pt x="120381" y="104329"/>
                  <a:pt x="122164" y="105221"/>
                  <a:pt x="123056" y="106113"/>
                </a:cubicBezTo>
                <a:cubicBezTo>
                  <a:pt x="124839" y="107004"/>
                  <a:pt x="125731" y="107896"/>
                  <a:pt x="127514" y="109679"/>
                </a:cubicBezTo>
                <a:cubicBezTo>
                  <a:pt x="128406" y="110571"/>
                  <a:pt x="129298" y="111463"/>
                  <a:pt x="130189" y="113246"/>
                </a:cubicBezTo>
                <a:cubicBezTo>
                  <a:pt x="131081" y="115030"/>
                  <a:pt x="131973" y="115921"/>
                  <a:pt x="131973" y="117705"/>
                </a:cubicBezTo>
                <a:cubicBezTo>
                  <a:pt x="134648" y="125730"/>
                  <a:pt x="131973" y="134647"/>
                  <a:pt x="125731" y="139997"/>
                </a:cubicBezTo>
                <a:cubicBezTo>
                  <a:pt x="121272" y="143564"/>
                  <a:pt x="115030" y="145347"/>
                  <a:pt x="109680" y="146239"/>
                </a:cubicBezTo>
                <a:lnTo>
                  <a:pt x="109680" y="154264"/>
                </a:lnTo>
                <a:lnTo>
                  <a:pt x="97196" y="154264"/>
                </a:lnTo>
                <a:lnTo>
                  <a:pt x="97196" y="145347"/>
                </a:lnTo>
                <a:cubicBezTo>
                  <a:pt x="93630" y="144456"/>
                  <a:pt x="90063" y="142672"/>
                  <a:pt x="86496" y="140889"/>
                </a:cubicBezTo>
                <a:cubicBezTo>
                  <a:pt x="82037" y="137322"/>
                  <a:pt x="77579" y="132864"/>
                  <a:pt x="75796" y="127513"/>
                </a:cubicBezTo>
                <a:lnTo>
                  <a:pt x="88279" y="120380"/>
                </a:lnTo>
                <a:cubicBezTo>
                  <a:pt x="90727" y="126906"/>
                  <a:pt x="96906" y="131193"/>
                  <a:pt x="103402" y="131193"/>
                </a:cubicBezTo>
                <a:cubicBezTo>
                  <a:pt x="104007" y="131193"/>
                  <a:pt x="104614" y="131156"/>
                  <a:pt x="105222" y="131080"/>
                </a:cubicBezTo>
                <a:cubicBezTo>
                  <a:pt x="108788" y="131080"/>
                  <a:pt x="112355" y="130189"/>
                  <a:pt x="115030" y="129297"/>
                </a:cubicBezTo>
                <a:cubicBezTo>
                  <a:pt x="116814" y="128405"/>
                  <a:pt x="118597" y="125730"/>
                  <a:pt x="118597" y="123947"/>
                </a:cubicBezTo>
                <a:cubicBezTo>
                  <a:pt x="118597" y="121271"/>
                  <a:pt x="117706" y="119488"/>
                  <a:pt x="115030" y="117705"/>
                </a:cubicBezTo>
                <a:cubicBezTo>
                  <a:pt x="111464" y="115921"/>
                  <a:pt x="107005" y="114138"/>
                  <a:pt x="102547" y="113246"/>
                </a:cubicBezTo>
                <a:cubicBezTo>
                  <a:pt x="99871" y="112354"/>
                  <a:pt x="96305" y="111463"/>
                  <a:pt x="93630" y="109679"/>
                </a:cubicBezTo>
                <a:cubicBezTo>
                  <a:pt x="91846" y="108788"/>
                  <a:pt x="89171" y="107896"/>
                  <a:pt x="87388" y="106113"/>
                </a:cubicBezTo>
                <a:cubicBezTo>
                  <a:pt x="84713" y="104329"/>
                  <a:pt x="82929" y="102546"/>
                  <a:pt x="82037" y="99871"/>
                </a:cubicBezTo>
                <a:cubicBezTo>
                  <a:pt x="80254" y="97196"/>
                  <a:pt x="79362" y="93629"/>
                  <a:pt x="80254" y="90954"/>
                </a:cubicBezTo>
                <a:cubicBezTo>
                  <a:pt x="79362" y="84712"/>
                  <a:pt x="82037" y="78470"/>
                  <a:pt x="87388" y="74011"/>
                </a:cubicBezTo>
                <a:cubicBezTo>
                  <a:pt x="90063" y="72228"/>
                  <a:pt x="93630" y="70444"/>
                  <a:pt x="97196" y="69553"/>
                </a:cubicBezTo>
                <a:lnTo>
                  <a:pt x="97196" y="58852"/>
                </a:lnTo>
                <a:close/>
                <a:moveTo>
                  <a:pt x="66878" y="0"/>
                </a:moveTo>
                <a:cubicBezTo>
                  <a:pt x="59745" y="0"/>
                  <a:pt x="55286" y="8025"/>
                  <a:pt x="57961" y="14267"/>
                </a:cubicBezTo>
                <a:lnTo>
                  <a:pt x="74904" y="46369"/>
                </a:lnTo>
                <a:cubicBezTo>
                  <a:pt x="1" y="78470"/>
                  <a:pt x="23185" y="189933"/>
                  <a:pt x="104330" y="189933"/>
                </a:cubicBezTo>
                <a:cubicBezTo>
                  <a:pt x="186367" y="189933"/>
                  <a:pt x="209551" y="78470"/>
                  <a:pt x="133756" y="46369"/>
                </a:cubicBezTo>
                <a:lnTo>
                  <a:pt x="150698" y="14267"/>
                </a:lnTo>
                <a:cubicBezTo>
                  <a:pt x="154265" y="8025"/>
                  <a:pt x="149807" y="0"/>
                  <a:pt x="142673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8816627" y="3154993"/>
            <a:ext cx="279548" cy="214745"/>
          </a:xfrm>
          <a:custGeom>
            <a:avLst/>
            <a:gdLst/>
            <a:ahLst/>
            <a:cxnLst/>
            <a:rect l="l" t="t" r="r" b="b"/>
            <a:pathLst>
              <a:path w="220696" h="188373" extrusionOk="0">
                <a:moveTo>
                  <a:pt x="63698" y="48994"/>
                </a:moveTo>
                <a:cubicBezTo>
                  <a:pt x="64378" y="48994"/>
                  <a:pt x="65067" y="49010"/>
                  <a:pt x="65763" y="49044"/>
                </a:cubicBezTo>
                <a:lnTo>
                  <a:pt x="65763" y="88056"/>
                </a:lnTo>
                <a:lnTo>
                  <a:pt x="23407" y="88056"/>
                </a:lnTo>
                <a:cubicBezTo>
                  <a:pt x="27733" y="66426"/>
                  <a:pt x="41502" y="48994"/>
                  <a:pt x="63698" y="48994"/>
                </a:cubicBezTo>
                <a:close/>
                <a:moveTo>
                  <a:pt x="72451" y="151589"/>
                </a:moveTo>
                <a:cubicBezTo>
                  <a:pt x="71336" y="159392"/>
                  <a:pt x="64648" y="166080"/>
                  <a:pt x="55731" y="166080"/>
                </a:cubicBezTo>
                <a:cubicBezTo>
                  <a:pt x="51273" y="166080"/>
                  <a:pt x="47929" y="163850"/>
                  <a:pt x="44585" y="160506"/>
                </a:cubicBezTo>
                <a:cubicBezTo>
                  <a:pt x="42356" y="158277"/>
                  <a:pt x="41241" y="154933"/>
                  <a:pt x="41241" y="151589"/>
                </a:cubicBezTo>
                <a:close/>
                <a:moveTo>
                  <a:pt x="188372" y="151589"/>
                </a:moveTo>
                <a:cubicBezTo>
                  <a:pt x="188372" y="154933"/>
                  <a:pt x="186142" y="159392"/>
                  <a:pt x="182799" y="161621"/>
                </a:cubicBezTo>
                <a:cubicBezTo>
                  <a:pt x="179455" y="164965"/>
                  <a:pt x="176111" y="166080"/>
                  <a:pt x="171652" y="166080"/>
                </a:cubicBezTo>
                <a:cubicBezTo>
                  <a:pt x="167194" y="166080"/>
                  <a:pt x="163850" y="163850"/>
                  <a:pt x="160506" y="160506"/>
                </a:cubicBezTo>
                <a:cubicBezTo>
                  <a:pt x="158277" y="158277"/>
                  <a:pt x="157162" y="154933"/>
                  <a:pt x="157162" y="151589"/>
                </a:cubicBezTo>
                <a:close/>
                <a:moveTo>
                  <a:pt x="80253" y="0"/>
                </a:moveTo>
                <a:cubicBezTo>
                  <a:pt x="74680" y="0"/>
                  <a:pt x="69107" y="4459"/>
                  <a:pt x="70221" y="10032"/>
                </a:cubicBezTo>
                <a:lnTo>
                  <a:pt x="70221" y="27866"/>
                </a:lnTo>
                <a:cubicBezTo>
                  <a:pt x="39012" y="32324"/>
                  <a:pt x="14490" y="54617"/>
                  <a:pt x="5573" y="83597"/>
                </a:cubicBezTo>
                <a:cubicBezTo>
                  <a:pt x="2229" y="85826"/>
                  <a:pt x="0" y="90285"/>
                  <a:pt x="0" y="94743"/>
                </a:cubicBezTo>
                <a:lnTo>
                  <a:pt x="0" y="137099"/>
                </a:lnTo>
                <a:cubicBezTo>
                  <a:pt x="0" y="144902"/>
                  <a:pt x="6688" y="150475"/>
                  <a:pt x="14490" y="150475"/>
                </a:cubicBezTo>
                <a:lnTo>
                  <a:pt x="17834" y="150475"/>
                </a:lnTo>
                <a:cubicBezTo>
                  <a:pt x="18949" y="170538"/>
                  <a:pt x="34553" y="186143"/>
                  <a:pt x="53502" y="188372"/>
                </a:cubicBezTo>
                <a:lnTo>
                  <a:pt x="55731" y="188372"/>
                </a:lnTo>
                <a:cubicBezTo>
                  <a:pt x="75795" y="188372"/>
                  <a:pt x="92514" y="171653"/>
                  <a:pt x="93629" y="151589"/>
                </a:cubicBezTo>
                <a:lnTo>
                  <a:pt x="93629" y="150475"/>
                </a:lnTo>
                <a:lnTo>
                  <a:pt x="133755" y="150475"/>
                </a:lnTo>
                <a:cubicBezTo>
                  <a:pt x="134870" y="170538"/>
                  <a:pt x="150474" y="187257"/>
                  <a:pt x="170538" y="188372"/>
                </a:cubicBezTo>
                <a:lnTo>
                  <a:pt x="172767" y="188372"/>
                </a:lnTo>
                <a:cubicBezTo>
                  <a:pt x="192830" y="188372"/>
                  <a:pt x="209550" y="171653"/>
                  <a:pt x="210664" y="151589"/>
                </a:cubicBezTo>
                <a:cubicBezTo>
                  <a:pt x="210664" y="151589"/>
                  <a:pt x="210664" y="151589"/>
                  <a:pt x="210664" y="150475"/>
                </a:cubicBezTo>
                <a:cubicBezTo>
                  <a:pt x="216237" y="150475"/>
                  <a:pt x="220696" y="146016"/>
                  <a:pt x="220696" y="140443"/>
                </a:cubicBezTo>
                <a:lnTo>
                  <a:pt x="220696" y="10032"/>
                </a:lnTo>
                <a:cubicBezTo>
                  <a:pt x="220696" y="4459"/>
                  <a:pt x="216237" y="0"/>
                  <a:pt x="210664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2"/>
          <p:cNvGrpSpPr/>
          <p:nvPr/>
        </p:nvGrpSpPr>
        <p:grpSpPr>
          <a:xfrm>
            <a:off x="10792184" y="1297597"/>
            <a:ext cx="317337" cy="231001"/>
            <a:chOff x="666750" y="238125"/>
            <a:chExt cx="5372525" cy="4375025"/>
          </a:xfrm>
        </p:grpSpPr>
        <p:sp>
          <p:nvSpPr>
            <p:cNvPr id="111" name="Google Shape;111;p12"/>
            <p:cNvSpPr/>
            <p:nvPr/>
          </p:nvSpPr>
          <p:spPr>
            <a:xfrm>
              <a:off x="1446975" y="238125"/>
              <a:ext cx="1761150" cy="2140100"/>
            </a:xfrm>
            <a:custGeom>
              <a:avLst/>
              <a:gdLst/>
              <a:ahLst/>
              <a:cxnLst/>
              <a:rect l="l" t="t" r="r" b="b"/>
              <a:pathLst>
                <a:path w="70446" h="85604" extrusionOk="0">
                  <a:moveTo>
                    <a:pt x="35669" y="0"/>
                  </a:moveTo>
                  <a:cubicBezTo>
                    <a:pt x="6242" y="0"/>
                    <a:pt x="1" y="19617"/>
                    <a:pt x="1" y="42802"/>
                  </a:cubicBezTo>
                  <a:cubicBezTo>
                    <a:pt x="1" y="66878"/>
                    <a:pt x="16051" y="85603"/>
                    <a:pt x="35669" y="85603"/>
                  </a:cubicBezTo>
                  <a:cubicBezTo>
                    <a:pt x="55286" y="85603"/>
                    <a:pt x="70445" y="66878"/>
                    <a:pt x="70445" y="42802"/>
                  </a:cubicBezTo>
                  <a:cubicBezTo>
                    <a:pt x="70445" y="18726"/>
                    <a:pt x="65095" y="0"/>
                    <a:pt x="3566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666750" y="40055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666750" y="2467375"/>
              <a:ext cx="3343900" cy="2145775"/>
            </a:xfrm>
            <a:custGeom>
              <a:avLst/>
              <a:gdLst/>
              <a:ahLst/>
              <a:cxnLst/>
              <a:rect l="l" t="t" r="r" b="b"/>
              <a:pathLst>
                <a:path w="133756" h="85831" extrusionOk="0">
                  <a:moveTo>
                    <a:pt x="47260" y="0"/>
                  </a:moveTo>
                  <a:cubicBezTo>
                    <a:pt x="6242" y="7134"/>
                    <a:pt x="892" y="18726"/>
                    <a:pt x="0" y="58853"/>
                  </a:cubicBezTo>
                  <a:cubicBezTo>
                    <a:pt x="0" y="59744"/>
                    <a:pt x="0" y="60636"/>
                    <a:pt x="0" y="61528"/>
                  </a:cubicBezTo>
                  <a:lnTo>
                    <a:pt x="0" y="65986"/>
                  </a:lnTo>
                  <a:cubicBezTo>
                    <a:pt x="0" y="65986"/>
                    <a:pt x="10700" y="85604"/>
                    <a:pt x="66878" y="85604"/>
                  </a:cubicBezTo>
                  <a:cubicBezTo>
                    <a:pt x="69326" y="85757"/>
                    <a:pt x="71747" y="85831"/>
                    <a:pt x="74147" y="85831"/>
                  </a:cubicBezTo>
                  <a:cubicBezTo>
                    <a:pt x="85735" y="85831"/>
                    <a:pt x="96815" y="84100"/>
                    <a:pt x="107896" y="81145"/>
                  </a:cubicBezTo>
                  <a:cubicBezTo>
                    <a:pt x="129297" y="75795"/>
                    <a:pt x="133755" y="65986"/>
                    <a:pt x="133755" y="65986"/>
                  </a:cubicBezTo>
                  <a:lnTo>
                    <a:pt x="133755" y="63311"/>
                  </a:lnTo>
                  <a:cubicBezTo>
                    <a:pt x="133755" y="62419"/>
                    <a:pt x="133755" y="61528"/>
                    <a:pt x="132864" y="60636"/>
                  </a:cubicBezTo>
                  <a:cubicBezTo>
                    <a:pt x="132864" y="34777"/>
                    <a:pt x="130189" y="19618"/>
                    <a:pt x="118596" y="11592"/>
                  </a:cubicBezTo>
                  <a:cubicBezTo>
                    <a:pt x="108788" y="5350"/>
                    <a:pt x="97196" y="892"/>
                    <a:pt x="85603" y="0"/>
                  </a:cubicBezTo>
                  <a:cubicBezTo>
                    <a:pt x="81711" y="4671"/>
                    <a:pt x="75780" y="7303"/>
                    <a:pt x="69590" y="7303"/>
                  </a:cubicBezTo>
                  <a:cubicBezTo>
                    <a:pt x="68690" y="7303"/>
                    <a:pt x="67784" y="7247"/>
                    <a:pt x="66878" y="7134"/>
                  </a:cubicBezTo>
                  <a:cubicBezTo>
                    <a:pt x="65972" y="7247"/>
                    <a:pt x="65065" y="7303"/>
                    <a:pt x="64163" y="7303"/>
                  </a:cubicBezTo>
                  <a:cubicBezTo>
                    <a:pt x="57961" y="7303"/>
                    <a:pt x="51931" y="4671"/>
                    <a:pt x="4726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3720825" y="550200"/>
              <a:ext cx="1649675" cy="1894900"/>
            </a:xfrm>
            <a:custGeom>
              <a:avLst/>
              <a:gdLst/>
              <a:ahLst/>
              <a:cxnLst/>
              <a:rect l="l" t="t" r="r" b="b"/>
              <a:pathLst>
                <a:path w="65987" h="75796" extrusionOk="0">
                  <a:moveTo>
                    <a:pt x="32993" y="1"/>
                  </a:moveTo>
                  <a:cubicBezTo>
                    <a:pt x="6242" y="1"/>
                    <a:pt x="1784" y="16943"/>
                    <a:pt x="1784" y="38344"/>
                  </a:cubicBezTo>
                  <a:cubicBezTo>
                    <a:pt x="0" y="57070"/>
                    <a:pt x="14267" y="74012"/>
                    <a:pt x="32993" y="75796"/>
                  </a:cubicBezTo>
                  <a:cubicBezTo>
                    <a:pt x="52611" y="74012"/>
                    <a:pt x="65986" y="57070"/>
                    <a:pt x="64203" y="38344"/>
                  </a:cubicBezTo>
                  <a:cubicBezTo>
                    <a:pt x="64203" y="16943"/>
                    <a:pt x="59744" y="1"/>
                    <a:pt x="32993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2650775" y="407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3943750" y="2511950"/>
              <a:ext cx="2095525" cy="1917175"/>
            </a:xfrm>
            <a:custGeom>
              <a:avLst/>
              <a:gdLst/>
              <a:ahLst/>
              <a:cxnLst/>
              <a:rect l="l" t="t" r="r" b="b"/>
              <a:pathLst>
                <a:path w="83821" h="76687" extrusionOk="0">
                  <a:moveTo>
                    <a:pt x="7134" y="1"/>
                  </a:moveTo>
                  <a:cubicBezTo>
                    <a:pt x="4459" y="1"/>
                    <a:pt x="1784" y="1784"/>
                    <a:pt x="0" y="1784"/>
                  </a:cubicBezTo>
                  <a:cubicBezTo>
                    <a:pt x="19618" y="24077"/>
                    <a:pt x="11592" y="70445"/>
                    <a:pt x="9809" y="75795"/>
                  </a:cubicBezTo>
                  <a:cubicBezTo>
                    <a:pt x="9809" y="75795"/>
                    <a:pt x="17834" y="76687"/>
                    <a:pt x="24076" y="76687"/>
                  </a:cubicBezTo>
                  <a:cubicBezTo>
                    <a:pt x="74903" y="76687"/>
                    <a:pt x="83820" y="59745"/>
                    <a:pt x="83820" y="59745"/>
                  </a:cubicBezTo>
                  <a:lnTo>
                    <a:pt x="83820" y="56178"/>
                  </a:lnTo>
                  <a:cubicBezTo>
                    <a:pt x="83820" y="56178"/>
                    <a:pt x="82929" y="56178"/>
                    <a:pt x="82929" y="54394"/>
                  </a:cubicBezTo>
                  <a:cubicBezTo>
                    <a:pt x="82929" y="17835"/>
                    <a:pt x="77578" y="7134"/>
                    <a:pt x="41019" y="1"/>
                  </a:cubicBezTo>
                  <a:cubicBezTo>
                    <a:pt x="36560" y="4459"/>
                    <a:pt x="30318" y="7134"/>
                    <a:pt x="24076" y="7134"/>
                  </a:cubicBezTo>
                  <a:cubicBezTo>
                    <a:pt x="17834" y="7134"/>
                    <a:pt x="11592" y="4459"/>
                    <a:pt x="7134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2"/>
          <p:cNvSpPr/>
          <p:nvPr/>
        </p:nvSpPr>
        <p:spPr>
          <a:xfrm>
            <a:off x="8808741" y="1287004"/>
            <a:ext cx="257801" cy="230981"/>
          </a:xfrm>
          <a:custGeom>
            <a:avLst/>
            <a:gdLst/>
            <a:ahLst/>
            <a:cxnLst/>
            <a:rect l="l" t="t" r="r" b="b"/>
            <a:pathLst>
              <a:path w="184583" h="169424" extrusionOk="0">
                <a:moveTo>
                  <a:pt x="50827" y="0"/>
                </a:moveTo>
                <a:cubicBezTo>
                  <a:pt x="22293" y="0"/>
                  <a:pt x="0" y="22293"/>
                  <a:pt x="0" y="50827"/>
                </a:cubicBezTo>
                <a:cubicBezTo>
                  <a:pt x="0" y="85603"/>
                  <a:pt x="31210" y="114138"/>
                  <a:pt x="79361" y="156940"/>
                </a:cubicBezTo>
                <a:lnTo>
                  <a:pt x="91845" y="169423"/>
                </a:lnTo>
                <a:lnTo>
                  <a:pt x="105221" y="156940"/>
                </a:lnTo>
                <a:cubicBezTo>
                  <a:pt x="153373" y="114138"/>
                  <a:pt x="184582" y="85603"/>
                  <a:pt x="184582" y="50827"/>
                </a:cubicBezTo>
                <a:cubicBezTo>
                  <a:pt x="184582" y="22293"/>
                  <a:pt x="162290" y="0"/>
                  <a:pt x="133755" y="0"/>
                </a:cubicBezTo>
                <a:cubicBezTo>
                  <a:pt x="117705" y="0"/>
                  <a:pt x="102546" y="7134"/>
                  <a:pt x="91845" y="19617"/>
                </a:cubicBezTo>
                <a:cubicBezTo>
                  <a:pt x="82037" y="7134"/>
                  <a:pt x="66878" y="0"/>
                  <a:pt x="50827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6733243" y="1289324"/>
            <a:ext cx="315307" cy="247699"/>
          </a:xfrm>
          <a:custGeom>
            <a:avLst/>
            <a:gdLst/>
            <a:ahLst/>
            <a:cxnLst/>
            <a:rect l="l" t="t" r="r" b="b"/>
            <a:pathLst>
              <a:path w="231843" h="203032" extrusionOk="0">
                <a:moveTo>
                  <a:pt x="161621" y="19118"/>
                </a:moveTo>
                <a:cubicBezTo>
                  <a:pt x="168308" y="19118"/>
                  <a:pt x="174996" y="25805"/>
                  <a:pt x="174996" y="33608"/>
                </a:cubicBezTo>
                <a:cubicBezTo>
                  <a:pt x="174996" y="36952"/>
                  <a:pt x="173882" y="41410"/>
                  <a:pt x="170538" y="43639"/>
                </a:cubicBezTo>
                <a:cubicBezTo>
                  <a:pt x="168308" y="46983"/>
                  <a:pt x="163850" y="48098"/>
                  <a:pt x="160506" y="48098"/>
                </a:cubicBezTo>
                <a:lnTo>
                  <a:pt x="131526" y="48098"/>
                </a:lnTo>
                <a:lnTo>
                  <a:pt x="150474" y="24691"/>
                </a:lnTo>
                <a:cubicBezTo>
                  <a:pt x="152704" y="21347"/>
                  <a:pt x="157162" y="19118"/>
                  <a:pt x="161621" y="19118"/>
                </a:cubicBezTo>
                <a:close/>
                <a:moveTo>
                  <a:pt x="72451" y="20232"/>
                </a:moveTo>
                <a:cubicBezTo>
                  <a:pt x="75795" y="20232"/>
                  <a:pt x="80253" y="21347"/>
                  <a:pt x="82482" y="24691"/>
                </a:cubicBezTo>
                <a:lnTo>
                  <a:pt x="101431" y="49213"/>
                </a:lnTo>
                <a:lnTo>
                  <a:pt x="71336" y="49213"/>
                </a:lnTo>
                <a:cubicBezTo>
                  <a:pt x="63534" y="48098"/>
                  <a:pt x="57961" y="42525"/>
                  <a:pt x="57961" y="34722"/>
                </a:cubicBezTo>
                <a:cubicBezTo>
                  <a:pt x="57961" y="31379"/>
                  <a:pt x="59075" y="26920"/>
                  <a:pt x="61304" y="24691"/>
                </a:cubicBezTo>
                <a:cubicBezTo>
                  <a:pt x="64648" y="21347"/>
                  <a:pt x="67992" y="20232"/>
                  <a:pt x="72451" y="20232"/>
                </a:cubicBezTo>
                <a:close/>
                <a:moveTo>
                  <a:pt x="140443" y="68161"/>
                </a:moveTo>
                <a:lnTo>
                  <a:pt x="141557" y="97142"/>
                </a:lnTo>
                <a:lnTo>
                  <a:pt x="141557" y="176280"/>
                </a:lnTo>
                <a:cubicBezTo>
                  <a:pt x="141557" y="178509"/>
                  <a:pt x="140443" y="180739"/>
                  <a:pt x="138214" y="181853"/>
                </a:cubicBezTo>
                <a:cubicBezTo>
                  <a:pt x="135984" y="184083"/>
                  <a:pt x="133755" y="184083"/>
                  <a:pt x="131526" y="184083"/>
                </a:cubicBezTo>
                <a:lnTo>
                  <a:pt x="101431" y="184083"/>
                </a:lnTo>
                <a:cubicBezTo>
                  <a:pt x="99202" y="184083"/>
                  <a:pt x="96972" y="184083"/>
                  <a:pt x="94743" y="181853"/>
                </a:cubicBezTo>
                <a:cubicBezTo>
                  <a:pt x="92514" y="180739"/>
                  <a:pt x="91399" y="178509"/>
                  <a:pt x="92514" y="176280"/>
                </a:cubicBezTo>
                <a:lnTo>
                  <a:pt x="92514" y="68161"/>
                </a:lnTo>
                <a:close/>
                <a:moveTo>
                  <a:pt x="74373" y="1"/>
                </a:moveTo>
                <a:cubicBezTo>
                  <a:pt x="73363" y="1"/>
                  <a:pt x="72349" y="56"/>
                  <a:pt x="71336" y="169"/>
                </a:cubicBezTo>
                <a:cubicBezTo>
                  <a:pt x="62419" y="169"/>
                  <a:pt x="53502" y="3513"/>
                  <a:pt x="47929" y="10201"/>
                </a:cubicBezTo>
                <a:cubicBezTo>
                  <a:pt x="41241" y="15774"/>
                  <a:pt x="37897" y="24691"/>
                  <a:pt x="37897" y="33608"/>
                </a:cubicBezTo>
                <a:cubicBezTo>
                  <a:pt x="36783" y="43639"/>
                  <a:pt x="41241" y="51442"/>
                  <a:pt x="47929" y="58130"/>
                </a:cubicBezTo>
                <a:cubicBezTo>
                  <a:pt x="53502" y="64817"/>
                  <a:pt x="62419" y="68161"/>
                  <a:pt x="71336" y="68161"/>
                </a:cubicBezTo>
                <a:lnTo>
                  <a:pt x="4459" y="68161"/>
                </a:lnTo>
                <a:cubicBezTo>
                  <a:pt x="3344" y="68161"/>
                  <a:pt x="2229" y="69276"/>
                  <a:pt x="1115" y="70391"/>
                </a:cubicBezTo>
                <a:cubicBezTo>
                  <a:pt x="0" y="70391"/>
                  <a:pt x="0" y="71505"/>
                  <a:pt x="0" y="73734"/>
                </a:cubicBezTo>
                <a:lnTo>
                  <a:pt x="0" y="121663"/>
                </a:lnTo>
                <a:cubicBezTo>
                  <a:pt x="0" y="122778"/>
                  <a:pt x="0" y="123893"/>
                  <a:pt x="1115" y="125007"/>
                </a:cubicBezTo>
                <a:cubicBezTo>
                  <a:pt x="2229" y="125007"/>
                  <a:pt x="3344" y="126122"/>
                  <a:pt x="4459" y="126122"/>
                </a:cubicBezTo>
                <a:lnTo>
                  <a:pt x="18949" y="126122"/>
                </a:lnTo>
                <a:lnTo>
                  <a:pt x="18949" y="188541"/>
                </a:lnTo>
                <a:cubicBezTo>
                  <a:pt x="18949" y="196343"/>
                  <a:pt x="24522" y="203031"/>
                  <a:pt x="32324" y="203031"/>
                </a:cubicBezTo>
                <a:lnTo>
                  <a:pt x="198403" y="203031"/>
                </a:lnTo>
                <a:cubicBezTo>
                  <a:pt x="202862" y="203031"/>
                  <a:pt x="206206" y="200802"/>
                  <a:pt x="208435" y="198573"/>
                </a:cubicBezTo>
                <a:cubicBezTo>
                  <a:pt x="211779" y="195229"/>
                  <a:pt x="212893" y="191885"/>
                  <a:pt x="212893" y="187426"/>
                </a:cubicBezTo>
                <a:lnTo>
                  <a:pt x="212893" y="126122"/>
                </a:lnTo>
                <a:lnTo>
                  <a:pt x="227384" y="126122"/>
                </a:lnTo>
                <a:cubicBezTo>
                  <a:pt x="228498" y="126122"/>
                  <a:pt x="229613" y="125007"/>
                  <a:pt x="230727" y="123893"/>
                </a:cubicBezTo>
                <a:cubicBezTo>
                  <a:pt x="231842" y="122778"/>
                  <a:pt x="231842" y="121663"/>
                  <a:pt x="231842" y="120549"/>
                </a:cubicBezTo>
                <a:lnTo>
                  <a:pt x="231842" y="72620"/>
                </a:lnTo>
                <a:cubicBezTo>
                  <a:pt x="231842" y="71505"/>
                  <a:pt x="231842" y="70391"/>
                  <a:pt x="230727" y="70391"/>
                </a:cubicBezTo>
                <a:cubicBezTo>
                  <a:pt x="230727" y="69276"/>
                  <a:pt x="228498" y="68161"/>
                  <a:pt x="227384" y="68161"/>
                </a:cubicBezTo>
                <a:lnTo>
                  <a:pt x="161621" y="68161"/>
                </a:lnTo>
                <a:cubicBezTo>
                  <a:pt x="170538" y="68161"/>
                  <a:pt x="178340" y="64817"/>
                  <a:pt x="185028" y="59244"/>
                </a:cubicBezTo>
                <a:cubicBezTo>
                  <a:pt x="191716" y="52557"/>
                  <a:pt x="195059" y="43639"/>
                  <a:pt x="195059" y="33608"/>
                </a:cubicBezTo>
                <a:cubicBezTo>
                  <a:pt x="195059" y="24691"/>
                  <a:pt x="191716" y="16888"/>
                  <a:pt x="185028" y="10201"/>
                </a:cubicBezTo>
                <a:cubicBezTo>
                  <a:pt x="178340" y="3513"/>
                  <a:pt x="170538" y="169"/>
                  <a:pt x="161621" y="169"/>
                </a:cubicBezTo>
                <a:cubicBezTo>
                  <a:pt x="151589" y="169"/>
                  <a:pt x="141557" y="4628"/>
                  <a:pt x="135984" y="12430"/>
                </a:cubicBezTo>
                <a:lnTo>
                  <a:pt x="115921" y="36952"/>
                </a:lnTo>
                <a:lnTo>
                  <a:pt x="98087" y="12430"/>
                </a:lnTo>
                <a:cubicBezTo>
                  <a:pt x="92075" y="4414"/>
                  <a:pt x="83360" y="1"/>
                  <a:pt x="74373" y="1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5733469" y="2711020"/>
            <a:ext cx="1264400" cy="7596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Регулярные обновления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7527129" y="533096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Подписка</a:t>
            </a:r>
            <a:endParaRPr sz="800" dirty="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l="12129" t="11696" r="15839" b="11557"/>
          <a:stretch/>
        </p:blipFill>
        <p:spPr>
          <a:xfrm>
            <a:off x="973152" y="564855"/>
            <a:ext cx="1353632" cy="58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/>
          <p:nvPr/>
        </p:nvSpPr>
        <p:spPr>
          <a:xfrm>
            <a:off x="4201239" y="5329308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Маркетинг (реклама)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1317325" y="276177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ML / CV разработчики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5178215" y="355578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Лицензирование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7802323" y="221769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Регулярные обновления и постоянная техническая поддержка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6" name="Google Shape;120;p12">
            <a:extLst>
              <a:ext uri="{FF2B5EF4-FFF2-40B4-BE49-F238E27FC236}">
                <a16:creationId xmlns:a16="http://schemas.microsoft.com/office/drawing/2014/main" id="{FDC69BB1-0738-4B9A-BC64-D2F3BA6F5813}"/>
              </a:ext>
            </a:extLst>
          </p:cNvPr>
          <p:cNvSpPr/>
          <p:nvPr/>
        </p:nvSpPr>
        <p:spPr>
          <a:xfrm>
            <a:off x="9096175" y="5329308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ru-RU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Зарплата за поддержку</a:t>
            </a:r>
            <a:endParaRPr sz="800" dirty="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359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66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Средства</a:t>
            </a:r>
            <a:r>
              <a:rPr spc="-80" dirty="0"/>
              <a:t> </a:t>
            </a:r>
            <a:r>
              <a:rPr spc="-10" dirty="0"/>
              <a:t>реализации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8703" y="1996461"/>
            <a:ext cx="3892272" cy="1031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555" y="4024884"/>
            <a:ext cx="1139638" cy="12085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4071" y="5349592"/>
            <a:ext cx="957097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Docker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8786" y="5510064"/>
            <a:ext cx="91376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NUMPY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4249" y="5436730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>
                <a:latin typeface="Segoe UI Light"/>
                <a:cs typeface="Segoe UI Light"/>
              </a:rPr>
              <a:t>YOLOv8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4451" y="5436730"/>
            <a:ext cx="121031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VSCODE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961" y="4127707"/>
            <a:ext cx="1130795" cy="10545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70000" y="5515538"/>
            <a:ext cx="99885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OpenCV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19234" y="5510064"/>
            <a:ext cx="7931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 err="1">
                <a:latin typeface="Segoe UI Light"/>
                <a:cs typeface="Segoe UI Light"/>
              </a:rPr>
              <a:t>PyQt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22EB83-816A-4856-BEF5-C7A1E9681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239" y="4270657"/>
            <a:ext cx="952500" cy="952500"/>
          </a:xfrm>
          <a:prstGeom prst="rect">
            <a:avLst/>
          </a:prstGeom>
        </p:spPr>
      </p:pic>
      <p:pic>
        <p:nvPicPr>
          <p:cNvPr id="2050" name="Picture 2" descr="PyQt — Википедия">
            <a:extLst>
              <a:ext uri="{FF2B5EF4-FFF2-40B4-BE49-F238E27FC236}">
                <a16:creationId xmlns:a16="http://schemas.microsoft.com/office/drawing/2014/main" id="{6BB8E02B-ACB8-470F-92D1-2B07A122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30" y="3946140"/>
            <a:ext cx="1346274" cy="14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onvert YOLOv8 PyTorch TXT to meituan/yolov6">
            <a:extLst>
              <a:ext uri="{FF2B5EF4-FFF2-40B4-BE49-F238E27FC236}">
                <a16:creationId xmlns:a16="http://schemas.microsoft.com/office/drawing/2014/main" id="{56D7FEDB-6077-4F6E-81DF-C8A70D8CE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5" t="33405" r="41387" b="32747"/>
          <a:stretch/>
        </p:blipFill>
        <p:spPr bwMode="auto">
          <a:xfrm>
            <a:off x="5689879" y="4270657"/>
            <a:ext cx="812241" cy="9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6AA585C-F048-45AD-B1E2-55343685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041" y="4270657"/>
            <a:ext cx="1520533" cy="1031577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A47866-87E0-499F-BF33-9613E45E92AD}"/>
              </a:ext>
            </a:extLst>
          </p:cNvPr>
          <p:cNvSpPr txBox="1"/>
          <p:nvPr/>
        </p:nvSpPr>
        <p:spPr>
          <a:xfrm>
            <a:off x="4055559" y="5425219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 err="1">
                <a:latin typeface="Segoe UI Light"/>
                <a:cs typeface="Segoe UI Light"/>
              </a:rPr>
              <a:t>Bytetrack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726BCA8-7671-4977-828D-24FE025D0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68" y="4086513"/>
            <a:ext cx="952500" cy="9525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0F854E7-DB65-4266-8D57-5475FB2EBF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80" y="2821331"/>
            <a:ext cx="1265182" cy="1265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679</Words>
  <Application>Microsoft Office PowerPoint</Application>
  <PresentationFormat>Широкоэкранный</PresentationFormat>
  <Paragraphs>132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Helvetica Neue</vt:lpstr>
      <vt:lpstr>Raleway</vt:lpstr>
      <vt:lpstr>Raleway ExtraBold</vt:lpstr>
      <vt:lpstr>Segoe UI Light</vt:lpstr>
      <vt:lpstr>Тема Office</vt:lpstr>
      <vt:lpstr>Мониторинга перемещения мебели и техники в общественных учреждениях с помощью технологии глубокого обучения</vt:lpstr>
      <vt:lpstr>Актуальность</vt:lpstr>
      <vt:lpstr>Актуальность</vt:lpstr>
      <vt:lpstr>Цель</vt:lpstr>
      <vt:lpstr>Задачи</vt:lpstr>
      <vt:lpstr>Целевая аудитория</vt:lpstr>
      <vt:lpstr>Презентация PowerPoint</vt:lpstr>
      <vt:lpstr>Презентация PowerPoint</vt:lpstr>
      <vt:lpstr>Средства реализации</vt:lpstr>
      <vt:lpstr>Подготовка набора данных</vt:lpstr>
      <vt:lpstr>Подготовка набора данных</vt:lpstr>
      <vt:lpstr>Подготовка набора данных</vt:lpstr>
      <vt:lpstr>Выбор модели. YOLO</vt:lpstr>
      <vt:lpstr>Обучение модели YOLOv8</vt:lpstr>
      <vt:lpstr>Обучение модели YOLOv8. Динамика ошибки</vt:lpstr>
      <vt:lpstr>Обучение модели YOLOv8. Динамика метрик</vt:lpstr>
      <vt:lpstr>Обучение модели YOLOv8</vt:lpstr>
      <vt:lpstr>База данных</vt:lpstr>
      <vt:lpstr>Архитектура приложения</vt:lpstr>
      <vt:lpstr>Приложение</vt:lpstr>
      <vt:lpstr>Приложение</vt:lpstr>
      <vt:lpstr>Приложение</vt:lpstr>
      <vt:lpstr>Развитие</vt:lpstr>
      <vt:lpstr>Спасибо!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Мониторинга перемещения мебели и техники в общественных учреждениях с помощью технологии глубокого обучения</dc:title>
  <dc:creator>kin</dc:creator>
  <cp:lastModifiedBy>kin</cp:lastModifiedBy>
  <cp:revision>13</cp:revision>
  <dcterms:created xsi:type="dcterms:W3CDTF">2024-03-12T10:57:06Z</dcterms:created>
  <dcterms:modified xsi:type="dcterms:W3CDTF">2024-03-12T12:59:59Z</dcterms:modified>
</cp:coreProperties>
</file>